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78" r:id="rId5"/>
    <p:sldId id="275" r:id="rId6"/>
    <p:sldId id="276" r:id="rId7"/>
    <p:sldId id="277" r:id="rId8"/>
    <p:sldId id="258" r:id="rId9"/>
    <p:sldId id="279" r:id="rId10"/>
    <p:sldId id="259" r:id="rId11"/>
    <p:sldId id="281" r:id="rId12"/>
    <p:sldId id="280" r:id="rId13"/>
    <p:sldId id="282" r:id="rId14"/>
    <p:sldId id="283" r:id="rId15"/>
    <p:sldId id="284" r:id="rId16"/>
    <p:sldId id="260" r:id="rId17"/>
    <p:sldId id="286" r:id="rId18"/>
    <p:sldId id="287" r:id="rId19"/>
    <p:sldId id="285" r:id="rId20"/>
    <p:sldId id="261" r:id="rId21"/>
    <p:sldId id="289" r:id="rId22"/>
    <p:sldId id="290" r:id="rId23"/>
    <p:sldId id="291"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9" autoAdjust="0"/>
    <p:restoredTop sz="94660"/>
  </p:normalViewPr>
  <p:slideViewPr>
    <p:cSldViewPr>
      <p:cViewPr>
        <p:scale>
          <a:sx n="47" d="100"/>
          <a:sy n="47" d="100"/>
        </p:scale>
        <p:origin x="-115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04/06/2013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026" name="Picture 2" descr="http://t1.gstatic.com/images?q=tbn:ANd9GcTV4RL4HN3-9kInrYsnWHdVwb2avGlO8JUiP-zc3p3rVPPStef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80920" cy="5976664"/>
          </a:xfrm>
          <a:prstGeom prst="rect">
            <a:avLst/>
          </a:prstGeom>
          <a:noFill/>
          <a:extLst>
            <a:ext uri="{909E8E84-426E-40DD-AFC4-6F175D3DCCD1}">
              <a14:hiddenFill xmlns:a14="http://schemas.microsoft.com/office/drawing/2010/main">
                <a:solidFill>
                  <a:srgbClr val="FFFFFF"/>
                </a:solidFill>
              </a14:hiddenFill>
            </a:ext>
          </a:extLst>
        </p:spPr>
      </p:pic>
      <p:sp>
        <p:nvSpPr>
          <p:cNvPr id="4" name="3 Redondear rectángulo de esquina sencilla"/>
          <p:cNvSpPr/>
          <p:nvPr/>
        </p:nvSpPr>
        <p:spPr>
          <a:xfrm>
            <a:off x="467544" y="2168860"/>
            <a:ext cx="8280920" cy="2592288"/>
          </a:xfrm>
          <a:prstGeom prst="round1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los diez mandamientos</a:t>
            </a:r>
            <a:br>
              <a:rPr lang="es-CO" sz="4400" b="1" dirty="0" smtClean="0">
                <a:solidFill>
                  <a:srgbClr val="002060"/>
                </a:solidFill>
                <a:latin typeface="Algerian" pitchFamily="82" charset="0"/>
              </a:rPr>
            </a:br>
            <a:r>
              <a:rPr lang="es-CO" sz="4400" b="1" dirty="0" smtClean="0">
                <a:solidFill>
                  <a:srgbClr val="002060"/>
                </a:solidFill>
                <a:latin typeface="Algerian" pitchFamily="82" charset="0"/>
              </a:rPr>
              <a:t> la revelación del carácter de dios</a:t>
            </a:r>
            <a:endParaRPr lang="es-CO" sz="4400" b="1" dirty="0">
              <a:solidFill>
                <a:srgbClr val="002060"/>
              </a:solidFill>
              <a:latin typeface="Algerian" pitchFamily="82" charset="0"/>
            </a:endParaRPr>
          </a:p>
        </p:txBody>
      </p:sp>
    </p:spTree>
    <p:extLst>
      <p:ext uri="{BB962C8B-B14F-4D97-AF65-F5344CB8AC3E}">
        <p14:creationId xmlns:p14="http://schemas.microsoft.com/office/powerpoint/2010/main" val="1635672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6">
              <a:lumMod val="20000"/>
              <a:lumOff val="80000"/>
            </a:schemeClr>
          </a:solidFill>
        </p:spPr>
        <p:txBody>
          <a:bodyPr>
            <a:normAutofit fontScale="92500" lnSpcReduction="10000"/>
          </a:bodyPr>
          <a:lstStyle/>
          <a:p>
            <a:pPr marL="0" indent="0">
              <a:buNone/>
            </a:pPr>
            <a:r>
              <a:rPr lang="es-CO" b="1" u="sng" dirty="0" smtClean="0"/>
              <a:t>El Diccionario define el carácter así: </a:t>
            </a:r>
          </a:p>
          <a:p>
            <a:pPr marL="0" indent="0">
              <a:buNone/>
            </a:pPr>
            <a:r>
              <a:rPr lang="es-CO" b="1" dirty="0" smtClean="0"/>
              <a:t>1.</a:t>
            </a:r>
            <a:r>
              <a:rPr lang="es-CO" b="1" dirty="0"/>
              <a:t> </a:t>
            </a:r>
            <a:r>
              <a:rPr lang="es-CO" dirty="0"/>
              <a:t>  </a:t>
            </a:r>
            <a:r>
              <a:rPr lang="es-CO" b="1" dirty="0">
                <a:solidFill>
                  <a:srgbClr val="FF0000"/>
                </a:solidFill>
              </a:rPr>
              <a:t>Conjunto de cualidades y circunstancias por las que una persona o cosa se distingue de las demás</a:t>
            </a:r>
            <a:r>
              <a:rPr lang="es-CO" b="1" dirty="0" smtClean="0">
                <a:solidFill>
                  <a:srgbClr val="FF0000"/>
                </a:solidFill>
              </a:rPr>
              <a:t>:</a:t>
            </a:r>
            <a:endParaRPr lang="es-CO" b="1" dirty="0">
              <a:solidFill>
                <a:srgbClr val="FF0000"/>
              </a:solidFill>
            </a:endParaRPr>
          </a:p>
          <a:p>
            <a:pPr marL="0" indent="0">
              <a:buNone/>
            </a:pPr>
            <a:endParaRPr lang="es-CO" b="1" dirty="0" smtClean="0"/>
          </a:p>
          <a:p>
            <a:pPr marL="0" indent="0">
              <a:buNone/>
            </a:pPr>
            <a:r>
              <a:rPr lang="es-CO" b="1" dirty="0" smtClean="0"/>
              <a:t>2.</a:t>
            </a:r>
            <a:r>
              <a:rPr lang="es-CO" b="1" dirty="0"/>
              <a:t> </a:t>
            </a:r>
            <a:r>
              <a:rPr lang="es-CO" dirty="0"/>
              <a:t>  </a:t>
            </a:r>
            <a:r>
              <a:rPr lang="es-CO" b="1" dirty="0">
                <a:solidFill>
                  <a:srgbClr val="002060"/>
                </a:solidFill>
              </a:rPr>
              <a:t>Manera de ser o de reaccionar de las personas: </a:t>
            </a:r>
            <a:r>
              <a:rPr lang="es-CO" b="1" i="1" dirty="0">
                <a:solidFill>
                  <a:srgbClr val="002060"/>
                </a:solidFill>
              </a:rPr>
              <a:t>tiene un carácter violento y depresivo. </a:t>
            </a:r>
            <a:r>
              <a:rPr lang="es-CO" b="1" dirty="0">
                <a:solidFill>
                  <a:srgbClr val="002060"/>
                </a:solidFill>
              </a:rPr>
              <a:t>personalidad.</a:t>
            </a:r>
          </a:p>
          <a:p>
            <a:pPr marL="0" indent="0">
              <a:buNone/>
            </a:pPr>
            <a:endParaRPr lang="es-CO" b="1" dirty="0" smtClean="0"/>
          </a:p>
          <a:p>
            <a:pPr marL="0" indent="0">
              <a:buNone/>
            </a:pPr>
            <a:r>
              <a:rPr lang="es-CO" b="1" dirty="0" smtClean="0"/>
              <a:t>3.</a:t>
            </a:r>
            <a:r>
              <a:rPr lang="es-CO" b="1" dirty="0"/>
              <a:t> </a:t>
            </a:r>
            <a:r>
              <a:rPr lang="es-CO" dirty="0"/>
              <a:t>  </a:t>
            </a:r>
            <a:r>
              <a:rPr lang="es-CO" b="1" dirty="0">
                <a:solidFill>
                  <a:srgbClr val="7030A0"/>
                </a:solidFill>
              </a:rPr>
              <a:t>Firmeza de ánimo, energía o temperamento</a:t>
            </a:r>
            <a:r>
              <a:rPr lang="es-CO" b="1" dirty="0" smtClean="0">
                <a:solidFill>
                  <a:srgbClr val="7030A0"/>
                </a:solidFill>
              </a:rPr>
              <a:t>:</a:t>
            </a:r>
          </a:p>
          <a:p>
            <a:pPr marL="0" indent="0">
              <a:buNone/>
            </a:pPr>
            <a:endParaRPr lang="es-CO" b="1" dirty="0" smtClean="0"/>
          </a:p>
          <a:p>
            <a:pPr marL="0" indent="0">
              <a:buNone/>
            </a:pPr>
            <a:r>
              <a:rPr lang="es-CO" b="1" dirty="0" smtClean="0"/>
              <a:t>4.</a:t>
            </a:r>
            <a:r>
              <a:rPr lang="es-CO" b="1" dirty="0"/>
              <a:t> </a:t>
            </a:r>
            <a:r>
              <a:rPr lang="es-CO" dirty="0"/>
              <a:t>  </a:t>
            </a:r>
            <a:r>
              <a:rPr lang="es-CO" b="1" dirty="0">
                <a:solidFill>
                  <a:srgbClr val="C00000"/>
                </a:solidFill>
              </a:rPr>
              <a:t>Señal, marca o dibujo que se imprime, pinta o graba.</a:t>
            </a:r>
          </a:p>
          <a:p>
            <a:endParaRPr lang="es-CO" dirty="0"/>
          </a:p>
        </p:txBody>
      </p:sp>
    </p:spTree>
    <p:extLst>
      <p:ext uri="{BB962C8B-B14F-4D97-AF65-F5344CB8AC3E}">
        <p14:creationId xmlns:p14="http://schemas.microsoft.com/office/powerpoint/2010/main" val="3614445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Autofit/>
          </a:bodyPr>
          <a:lstStyle/>
          <a:p>
            <a:r>
              <a:rPr lang="es-CO" sz="3200" b="1" dirty="0" smtClean="0">
                <a:latin typeface="Agency FB" pitchFamily="34" charset="0"/>
              </a:rPr>
              <a:t>Cual era el ambiente que reinaba entre los más de 3’000.000 de personas cuando Dios manifestó su Ley.</a:t>
            </a:r>
            <a:endParaRPr lang="es-CO" sz="3200" b="1" dirty="0">
              <a:latin typeface="Agency FB" pitchFamily="34" charset="0"/>
            </a:endParaRPr>
          </a:p>
        </p:txBody>
      </p:sp>
      <p:sp>
        <p:nvSpPr>
          <p:cNvPr id="3" name="2 Marcador de contenido"/>
          <p:cNvSpPr>
            <a:spLocks noGrp="1"/>
          </p:cNvSpPr>
          <p:nvPr>
            <p:ph idx="1"/>
          </p:nvPr>
        </p:nvSpPr>
        <p:spPr>
          <a:xfrm>
            <a:off x="457200" y="1600200"/>
            <a:ext cx="4618856" cy="4781128"/>
          </a:xfrm>
        </p:spPr>
        <p:txBody>
          <a:bodyPr>
            <a:normAutofit/>
          </a:bodyPr>
          <a:lstStyle/>
          <a:p>
            <a:pPr marL="0" indent="0" algn="ctr" fontAlgn="base">
              <a:buNone/>
            </a:pPr>
            <a:r>
              <a:rPr lang="es-CO" dirty="0"/>
              <a:t>Todos los ojos estaban fijos en la montaña. La cumbre se hallaba cubierta de una espesa nube que se hacía cada vez más oscura, y se extendía hacia abajo hasta que todo el monte estuvo velado en el misterio.</a:t>
            </a:r>
          </a:p>
          <a:p>
            <a:endParaRPr lang="es-CO" dirty="0"/>
          </a:p>
        </p:txBody>
      </p:sp>
      <p:pic>
        <p:nvPicPr>
          <p:cNvPr id="1026" name="Picture 2" descr="http://t0.gstatic.com/images?q=tbn:ANd9GcSjUNOm4p7XhiQj6cT7gOcJ-9uDl5SxTm7MpF38BaP994iJhMMd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700808"/>
            <a:ext cx="3744416"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72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evangelizafuerte.com.mx/wp-images/articulos/monte-sinai-relampago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548680"/>
            <a:ext cx="8216081" cy="5760640"/>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457200" y="620688"/>
            <a:ext cx="8229600" cy="5688632"/>
          </a:xfrm>
        </p:spPr>
        <p:txBody>
          <a:bodyPr>
            <a:normAutofit/>
          </a:bodyPr>
          <a:lstStyle/>
          <a:p>
            <a:pPr marL="0" indent="0" algn="ctr" fontAlgn="base">
              <a:buNone/>
            </a:pPr>
            <a:r>
              <a:rPr lang="es-CO" dirty="0"/>
              <a:t>En la oscuridad brillaban los relámpagos, mientras que el trueno retumbaba una y otra vez. </a:t>
            </a:r>
          </a:p>
          <a:p>
            <a:pPr marL="0" indent="0" algn="ctr" fontAlgn="base">
              <a:buNone/>
            </a:pPr>
            <a:r>
              <a:rPr lang="es-CO" dirty="0"/>
              <a:t>“</a:t>
            </a:r>
            <a:r>
              <a:rPr lang="es-CO" dirty="0">
                <a:latin typeface="Agency FB" pitchFamily="34" charset="0"/>
              </a:rPr>
              <a:t>Todo el monte Sinaí humeaba, porque Jehová había descendido sobre él en fuego; y el humo subía como el humo de un horno, y todo monte se estremecía en gran manera. El sonido de la bocina iba aumentando en extremo</a:t>
            </a:r>
            <a:r>
              <a:rPr lang="es-CO" dirty="0"/>
              <a:t>” </a:t>
            </a:r>
            <a:r>
              <a:rPr lang="es-CO" dirty="0">
                <a:solidFill>
                  <a:srgbClr val="FF0000"/>
                </a:solidFill>
              </a:rPr>
              <a:t>(Exo.19:18,19).</a:t>
            </a:r>
            <a:r>
              <a:rPr lang="es-CO" dirty="0"/>
              <a:t> </a:t>
            </a:r>
          </a:p>
          <a:p>
            <a:pPr marL="0" indent="0" algn="ctr" fontAlgn="base">
              <a:buNone/>
            </a:pPr>
            <a:r>
              <a:rPr lang="es-CO" dirty="0"/>
              <a:t>Tan poderosa era esta majestuosa revelación de la presencia de Dios, que todo Israel temblaba.</a:t>
            </a:r>
          </a:p>
        </p:txBody>
      </p:sp>
    </p:spTree>
    <p:extLst>
      <p:ext uri="{BB962C8B-B14F-4D97-AF65-F5344CB8AC3E}">
        <p14:creationId xmlns:p14="http://schemas.microsoft.com/office/powerpoint/2010/main" val="42780006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lgn="ctr" fontAlgn="base">
              <a:buNone/>
            </a:pPr>
            <a:r>
              <a:rPr lang="es-CO" dirty="0"/>
              <a:t>De pronto cesaron los truenos y el sonido de la trompeta, y el silencio se hizo pavoroso. </a:t>
            </a:r>
            <a:endParaRPr lang="es-CO" dirty="0" smtClean="0"/>
          </a:p>
          <a:p>
            <a:pPr marL="0" indent="0" algn="ctr" fontAlgn="base">
              <a:buNone/>
            </a:pPr>
            <a:r>
              <a:rPr lang="es-CO" dirty="0" smtClean="0"/>
              <a:t>Entonces </a:t>
            </a:r>
            <a:r>
              <a:rPr lang="es-CO" dirty="0"/>
              <a:t>Dios habló desde la espesa oscuridad que velaba su presencia en la cumbre de la montaña. Movido por un profundo amor hacia su pueblo, proclamó los Diez Mandamientos. Dijo Moisés</a:t>
            </a:r>
            <a:r>
              <a:rPr lang="es-CO" dirty="0" smtClean="0"/>
              <a:t>:</a:t>
            </a:r>
          </a:p>
          <a:p>
            <a:pPr marL="0" indent="0" algn="ctr" fontAlgn="base">
              <a:buNone/>
            </a:pPr>
            <a:r>
              <a:rPr lang="es-CO" dirty="0" smtClean="0"/>
              <a:t> </a:t>
            </a:r>
          </a:p>
          <a:p>
            <a:pPr marL="0" indent="0" algn="ctr" fontAlgn="base">
              <a:buNone/>
            </a:pPr>
            <a:r>
              <a:rPr lang="es-CO" dirty="0" smtClean="0"/>
              <a:t>“</a:t>
            </a:r>
            <a:r>
              <a:rPr lang="es-CO" dirty="0">
                <a:latin typeface="Agency FB" pitchFamily="34" charset="0"/>
              </a:rPr>
              <a:t>Jehová vino de Sinaí… de entre diez millares de </a:t>
            </a:r>
            <a:r>
              <a:rPr lang="es-CO" dirty="0" smtClean="0">
                <a:latin typeface="Agency FB" pitchFamily="34" charset="0"/>
              </a:rPr>
              <a:t>santos (ángeles), </a:t>
            </a:r>
            <a:r>
              <a:rPr lang="es-CO" dirty="0">
                <a:latin typeface="Agency FB" pitchFamily="34" charset="0"/>
              </a:rPr>
              <a:t>con la ley de fuego a su mano derecha. Aun amó a su pueblo; todos los congregados a él estaban en su mano; por tanto, ellos siguieron en tus pasos, recibiendo dirección de ti</a:t>
            </a:r>
            <a:r>
              <a:rPr lang="es-CO" dirty="0"/>
              <a:t>” </a:t>
            </a:r>
            <a:r>
              <a:rPr lang="es-CO" dirty="0">
                <a:solidFill>
                  <a:srgbClr val="FF0000"/>
                </a:solidFill>
              </a:rPr>
              <a:t>(Deut.33:2,3</a:t>
            </a:r>
            <a:r>
              <a:rPr lang="es-CO" dirty="0" smtClean="0">
                <a:solidFill>
                  <a:srgbClr val="FF0000"/>
                </a:solidFill>
              </a:rPr>
              <a:t>).</a:t>
            </a:r>
            <a:r>
              <a:rPr lang="es-CO" dirty="0">
                <a:solidFill>
                  <a:srgbClr val="FF0000"/>
                </a:solidFill>
              </a:rPr>
              <a:t> </a:t>
            </a:r>
          </a:p>
        </p:txBody>
      </p:sp>
    </p:spTree>
    <p:extLst>
      <p:ext uri="{BB962C8B-B14F-4D97-AF65-F5344CB8AC3E}">
        <p14:creationId xmlns:p14="http://schemas.microsoft.com/office/powerpoint/2010/main" val="926791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glesiaconcordia.interamerica.org/site_data/304/assets/0000/3505/laleyded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8280920" cy="6336704"/>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457200" y="548680"/>
            <a:ext cx="8229600" cy="6048672"/>
          </a:xfrm>
        </p:spPr>
        <p:txBody>
          <a:bodyPr>
            <a:normAutofit fontScale="85000" lnSpcReduction="10000"/>
          </a:bodyPr>
          <a:lstStyle/>
          <a:p>
            <a:pPr algn="ctr" fontAlgn="base"/>
            <a:r>
              <a:rPr lang="es-CO" dirty="0"/>
              <a:t>Cuando Dios dio la ley en el Sinaí</a:t>
            </a:r>
            <a:r>
              <a:rPr lang="es-CO" dirty="0" smtClean="0"/>
              <a:t>, </a:t>
            </a:r>
            <a:r>
              <a:rPr lang="es-CO" dirty="0"/>
              <a:t>se reveló a sí </a:t>
            </a:r>
            <a:r>
              <a:rPr lang="es-CO" dirty="0" smtClean="0"/>
              <a:t>mismo para mostrar dos cosas:</a:t>
            </a:r>
          </a:p>
          <a:p>
            <a:pPr marL="0" indent="0" fontAlgn="base">
              <a:buNone/>
            </a:pPr>
            <a:endParaRPr lang="es-CO" b="1" dirty="0" smtClean="0">
              <a:solidFill>
                <a:srgbClr val="FF0000"/>
              </a:solidFill>
            </a:endParaRPr>
          </a:p>
          <a:p>
            <a:pPr marL="0" indent="0" fontAlgn="base">
              <a:buNone/>
            </a:pPr>
            <a:r>
              <a:rPr lang="es-CO" b="1" dirty="0" smtClean="0">
                <a:solidFill>
                  <a:srgbClr val="FF0000"/>
                </a:solidFill>
              </a:rPr>
              <a:t>1)</a:t>
            </a:r>
            <a:r>
              <a:rPr lang="es-CO" dirty="0" smtClean="0"/>
              <a:t>.  Como </a:t>
            </a:r>
            <a:r>
              <a:rPr lang="es-CO" dirty="0"/>
              <a:t>la majestuosa autoridad suprema del universo. </a:t>
            </a:r>
            <a:endParaRPr lang="es-CO" dirty="0" smtClean="0"/>
          </a:p>
          <a:p>
            <a:pPr marL="0" indent="0" fontAlgn="base">
              <a:buNone/>
            </a:pPr>
            <a:r>
              <a:rPr lang="es-CO" b="1" dirty="0" smtClean="0">
                <a:solidFill>
                  <a:srgbClr val="FF0000"/>
                </a:solidFill>
              </a:rPr>
              <a:t>2)</a:t>
            </a:r>
            <a:r>
              <a:rPr lang="es-CO" dirty="0" smtClean="0"/>
              <a:t>. También </a:t>
            </a:r>
            <a:r>
              <a:rPr lang="es-CO" dirty="0"/>
              <a:t>se describió como el Redentor del su Pueblo </a:t>
            </a:r>
            <a:r>
              <a:rPr lang="es-CO" dirty="0" smtClean="0"/>
              <a:t>   que los había sacado de la esclavitud egipcia </a:t>
            </a:r>
            <a:r>
              <a:rPr lang="es-CO" b="1" dirty="0" smtClean="0">
                <a:solidFill>
                  <a:srgbClr val="FF0000"/>
                </a:solidFill>
              </a:rPr>
              <a:t>(Exo.20:2</a:t>
            </a:r>
            <a:r>
              <a:rPr lang="es-CO" b="1" dirty="0">
                <a:solidFill>
                  <a:srgbClr val="FF0000"/>
                </a:solidFill>
              </a:rPr>
              <a:t>)</a:t>
            </a:r>
            <a:r>
              <a:rPr lang="es-CO" dirty="0">
                <a:solidFill>
                  <a:srgbClr val="FF0000"/>
                </a:solidFill>
              </a:rPr>
              <a:t>.</a:t>
            </a:r>
          </a:p>
          <a:p>
            <a:pPr algn="ctr" fontAlgn="base"/>
            <a:endParaRPr lang="es-CO" dirty="0" smtClean="0"/>
          </a:p>
          <a:p>
            <a:pPr algn="ctr" fontAlgn="base"/>
            <a:r>
              <a:rPr lang="es-CO" dirty="0" smtClean="0"/>
              <a:t>Debido </a:t>
            </a:r>
            <a:r>
              <a:rPr lang="es-CO" dirty="0"/>
              <a:t>a que es el Salvador, llamó no sólo a Israel sino a toda la humanidad </a:t>
            </a:r>
            <a:r>
              <a:rPr lang="es-CO" dirty="0" smtClean="0"/>
              <a:t>a </a:t>
            </a:r>
            <a:r>
              <a:rPr lang="es-CO" dirty="0"/>
              <a:t>obedecer diez breves, </a:t>
            </a:r>
            <a:r>
              <a:rPr lang="es-CO" dirty="0" smtClean="0"/>
              <a:t>abarcante  </a:t>
            </a:r>
            <a:r>
              <a:rPr lang="es-CO" dirty="0"/>
              <a:t>preceptos que cubren los deberes de los seres humanos para con Dios y para con sus semejantes</a:t>
            </a:r>
            <a:r>
              <a:rPr lang="es-CO" dirty="0" smtClean="0"/>
              <a:t>.</a:t>
            </a:r>
          </a:p>
          <a:p>
            <a:pPr marL="0" indent="0" algn="ctr" fontAlgn="base">
              <a:buNone/>
            </a:pPr>
            <a:r>
              <a:rPr lang="es-CO" b="1" dirty="0">
                <a:solidFill>
                  <a:srgbClr val="FF0000"/>
                </a:solidFill>
              </a:rPr>
              <a:t>(Lea Ec.12:13)</a:t>
            </a:r>
            <a:endParaRPr lang="es-CO" b="1" dirty="0"/>
          </a:p>
          <a:p>
            <a:endParaRPr lang="es-CO" dirty="0"/>
          </a:p>
        </p:txBody>
      </p:sp>
    </p:spTree>
    <p:extLst>
      <p:ext uri="{BB962C8B-B14F-4D97-AF65-F5344CB8AC3E}">
        <p14:creationId xmlns:p14="http://schemas.microsoft.com/office/powerpoint/2010/main" val="139877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fontAlgn="base">
              <a:buNone/>
            </a:pPr>
            <a:r>
              <a:rPr lang="es-CO" sz="3300" b="1" dirty="0">
                <a:solidFill>
                  <a:srgbClr val="FF0000"/>
                </a:solidFill>
              </a:rPr>
              <a:t>Dios </a:t>
            </a:r>
            <a:r>
              <a:rPr lang="es-CO" sz="3300" b="1" dirty="0" smtClean="0">
                <a:solidFill>
                  <a:srgbClr val="FF0000"/>
                </a:solidFill>
              </a:rPr>
              <a:t>dijo, refiriéndose a nuestra relación con Él:</a:t>
            </a:r>
          </a:p>
          <a:p>
            <a:pPr fontAlgn="base"/>
            <a:endParaRPr lang="es-CO" dirty="0" smtClean="0"/>
          </a:p>
          <a:p>
            <a:pPr fontAlgn="base"/>
            <a:r>
              <a:rPr lang="es-CO" dirty="0" smtClean="0"/>
              <a:t>I</a:t>
            </a:r>
            <a:r>
              <a:rPr lang="es-CO" dirty="0"/>
              <a:t> “No tendrás dioses ajenos delante de mí.</a:t>
            </a:r>
          </a:p>
          <a:p>
            <a:pPr fontAlgn="base"/>
            <a:endParaRPr lang="es-CO" dirty="0" smtClean="0"/>
          </a:p>
          <a:p>
            <a:pPr fontAlgn="base"/>
            <a:r>
              <a:rPr lang="es-CO" dirty="0" smtClean="0"/>
              <a:t>II </a:t>
            </a:r>
            <a:r>
              <a:rPr lang="es-CO" dirty="0"/>
              <a:t>No te harás imagen, ni ninguna semejanza de lo que esté arriba en el cielo, ni abajo en la tierra, ni en las aguas debajo de la tierra. No te inclinarás a ellas, ni las honrarás; porque yo soy Jehová tu </a:t>
            </a:r>
            <a:r>
              <a:rPr lang="es-CO" dirty="0" smtClean="0"/>
              <a:t>Dios</a:t>
            </a:r>
            <a:r>
              <a:rPr lang="es-CO" dirty="0"/>
              <a:t>, fuerte, celoso, que visito la maldad de los padres sobre los hijos hasta la tercera y cuarta generación de los que me aborrecen, y hago misericordia a millares, a los que me aman y guardan mis mandamientos.</a:t>
            </a:r>
          </a:p>
          <a:p>
            <a:pPr fontAlgn="base"/>
            <a:endParaRPr lang="es-CO" dirty="0" smtClean="0"/>
          </a:p>
          <a:p>
            <a:pPr fontAlgn="base"/>
            <a:r>
              <a:rPr lang="es-CO" dirty="0" smtClean="0"/>
              <a:t>III </a:t>
            </a:r>
            <a:r>
              <a:rPr lang="es-CO" dirty="0"/>
              <a:t>“No tomarás el nombre de Jehová tu Dios en vano; porque no dará por inocente Jehová al que tomare su nombre en vano.</a:t>
            </a:r>
          </a:p>
          <a:p>
            <a:endParaRPr lang="es-CO" dirty="0"/>
          </a:p>
        </p:txBody>
      </p:sp>
    </p:spTree>
    <p:extLst>
      <p:ext uri="{BB962C8B-B14F-4D97-AF65-F5344CB8AC3E}">
        <p14:creationId xmlns:p14="http://schemas.microsoft.com/office/powerpoint/2010/main" val="2958635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FFEFD1"/>
              </a:gs>
              <a:gs pos="64999">
                <a:srgbClr val="F0EBD5"/>
              </a:gs>
              <a:gs pos="100000">
                <a:srgbClr val="D1C39F"/>
              </a:gs>
            </a:gsLst>
            <a:lin ang="5400000" scaled="0"/>
          </a:gradFill>
        </p:spPr>
        <p:txBody>
          <a:bodyPr>
            <a:normAutofit/>
          </a:bodyPr>
          <a:lstStyle/>
          <a:p>
            <a:pPr marL="0" indent="0" algn="ctr" fontAlgn="base">
              <a:buNone/>
            </a:pPr>
            <a:endParaRPr lang="es-CO" dirty="0" smtClean="0"/>
          </a:p>
          <a:p>
            <a:pPr marL="0" indent="0" algn="ctr" fontAlgn="base">
              <a:buNone/>
            </a:pPr>
            <a:r>
              <a:rPr lang="es-CO" dirty="0" smtClean="0"/>
              <a:t>IV </a:t>
            </a:r>
            <a:r>
              <a:rPr lang="es-CO" i="1" dirty="0">
                <a:solidFill>
                  <a:srgbClr val="FF0000"/>
                </a:solidFill>
              </a:rPr>
              <a:t>“Acuérdate del día </a:t>
            </a:r>
            <a:r>
              <a:rPr lang="es-CO" i="1" dirty="0" smtClean="0">
                <a:solidFill>
                  <a:srgbClr val="FF0000"/>
                </a:solidFill>
              </a:rPr>
              <a:t>sábado </a:t>
            </a:r>
            <a:r>
              <a:rPr lang="es-CO" i="1" dirty="0">
                <a:solidFill>
                  <a:srgbClr val="FF0000"/>
                </a:solidFill>
              </a:rPr>
              <a:t>para santificarlo. Seis días trabajarás, y harás toda tu obra; </a:t>
            </a:r>
            <a:r>
              <a:rPr lang="es-CO" i="1" dirty="0" smtClean="0">
                <a:solidFill>
                  <a:srgbClr val="FF0000"/>
                </a:solidFill>
              </a:rPr>
              <a:t>pero el sábado es el día de reposo </a:t>
            </a:r>
            <a:r>
              <a:rPr lang="es-CO" i="1" dirty="0">
                <a:solidFill>
                  <a:srgbClr val="FF0000"/>
                </a:solidFill>
              </a:rPr>
              <a:t>para Jehová tu Dios; no hagas en él obra alguna, tú, ni tu hijo, no tu hija, ni tu siervo, ni tu criada, ni tu bestia, ni tu extranjero que está dentro de tus puertas. Porque en seis días hizo Jehová los cielos y la tierra, el mar, y todas las cosas que en ellos hay, y reposó en el séptimo día; por tanto, Jehová bendijo el </a:t>
            </a:r>
            <a:r>
              <a:rPr lang="es-CO" i="1" dirty="0" smtClean="0">
                <a:solidFill>
                  <a:srgbClr val="FF0000"/>
                </a:solidFill>
              </a:rPr>
              <a:t>sábado </a:t>
            </a:r>
            <a:r>
              <a:rPr lang="es-CO" i="1" dirty="0">
                <a:solidFill>
                  <a:srgbClr val="FF0000"/>
                </a:solidFill>
              </a:rPr>
              <a:t>y lo </a:t>
            </a:r>
            <a:r>
              <a:rPr lang="es-CO" i="1" dirty="0" smtClean="0">
                <a:solidFill>
                  <a:srgbClr val="FF0000"/>
                </a:solidFill>
              </a:rPr>
              <a:t>declaró santo.</a:t>
            </a:r>
            <a:endParaRPr lang="es-CO" i="1" dirty="0">
              <a:solidFill>
                <a:srgbClr val="FF0000"/>
              </a:solidFill>
            </a:endParaRPr>
          </a:p>
        </p:txBody>
      </p:sp>
    </p:spTree>
    <p:extLst>
      <p:ext uri="{BB962C8B-B14F-4D97-AF65-F5344CB8AC3E}">
        <p14:creationId xmlns:p14="http://schemas.microsoft.com/office/powerpoint/2010/main" val="30268441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fontAlgn="base">
              <a:buNone/>
            </a:pPr>
            <a:r>
              <a:rPr lang="es-CO" sz="3800" b="1" i="1" dirty="0" smtClean="0">
                <a:solidFill>
                  <a:srgbClr val="FF0000"/>
                </a:solidFill>
              </a:rPr>
              <a:t>Dijo Dios refiriéndose a nuestra relación con nuestro prójimo:</a:t>
            </a:r>
          </a:p>
          <a:p>
            <a:pPr fontAlgn="base"/>
            <a:endParaRPr lang="es-CO" dirty="0" smtClean="0"/>
          </a:p>
          <a:p>
            <a:pPr fontAlgn="base"/>
            <a:r>
              <a:rPr lang="es-CO" dirty="0" smtClean="0"/>
              <a:t>V </a:t>
            </a:r>
            <a:r>
              <a:rPr lang="es-CO" dirty="0"/>
              <a:t>“Honra a tu Padre y a tu madre, para que tus días se alarguen en la tierra que Jehová tu Dios te da.</a:t>
            </a:r>
          </a:p>
          <a:p>
            <a:pPr fontAlgn="base"/>
            <a:r>
              <a:rPr lang="es-CO" dirty="0"/>
              <a:t>VI “No matarás.</a:t>
            </a:r>
          </a:p>
          <a:p>
            <a:pPr fontAlgn="base"/>
            <a:r>
              <a:rPr lang="es-CO" dirty="0"/>
              <a:t>VII “No cometerás adulterio.</a:t>
            </a:r>
          </a:p>
          <a:p>
            <a:pPr fontAlgn="base"/>
            <a:r>
              <a:rPr lang="es-CO" dirty="0"/>
              <a:t>VIII “No hurtarás</a:t>
            </a:r>
          </a:p>
          <a:p>
            <a:pPr fontAlgn="base"/>
            <a:r>
              <a:rPr lang="es-CO" dirty="0"/>
              <a:t>XI “No hablarás contra tu prójimo falso testimonio.</a:t>
            </a:r>
          </a:p>
          <a:p>
            <a:pPr fontAlgn="base"/>
            <a:r>
              <a:rPr lang="es-CO" dirty="0"/>
              <a:t>X “No codiciarás la casa de tu prójimo, no codiciarás la mujer de tu prójimo, ni su siervo, ni su criada, ni su buey, ni su asno, ni cosa alguna de tu prójimo</a:t>
            </a:r>
            <a:r>
              <a:rPr lang="es-CO" dirty="0" smtClean="0"/>
              <a:t>”</a:t>
            </a:r>
          </a:p>
          <a:p>
            <a:pPr marL="0" indent="0" algn="ctr" fontAlgn="base">
              <a:buNone/>
            </a:pPr>
            <a:r>
              <a:rPr lang="es-CO" dirty="0" smtClean="0">
                <a:solidFill>
                  <a:srgbClr val="FF0000"/>
                </a:solidFill>
              </a:rPr>
              <a:t>(Exo.20:3-17).</a:t>
            </a:r>
          </a:p>
          <a:p>
            <a:endParaRPr lang="es-CO" dirty="0"/>
          </a:p>
        </p:txBody>
      </p:sp>
    </p:spTree>
    <p:extLst>
      <p:ext uri="{BB962C8B-B14F-4D97-AF65-F5344CB8AC3E}">
        <p14:creationId xmlns:p14="http://schemas.microsoft.com/office/powerpoint/2010/main" val="18829364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fontAlgn="base"/>
            <a:r>
              <a:rPr lang="es-CO" b="1" i="1" dirty="0">
                <a:solidFill>
                  <a:srgbClr val="FF0000"/>
                </a:solidFill>
              </a:rPr>
              <a:t>La Naturaleza de la Ley</a:t>
            </a:r>
            <a:endParaRPr lang="es-CO" i="1" dirty="0">
              <a:solidFill>
                <a:srgbClr val="FF0000"/>
              </a:solidFill>
            </a:endParaRPr>
          </a:p>
        </p:txBody>
      </p:sp>
      <p:sp>
        <p:nvSpPr>
          <p:cNvPr id="3" name="2 Marcador de contenido"/>
          <p:cNvSpPr>
            <a:spLocks noGrp="1"/>
          </p:cNvSpPr>
          <p:nvPr>
            <p:ph idx="1"/>
          </p:nvPr>
        </p:nvSpPr>
        <p:spPr>
          <a:xfrm>
            <a:off x="457200" y="1600200"/>
            <a:ext cx="8229600" cy="2476872"/>
          </a:xfrm>
        </p:spPr>
        <p:txBody>
          <a:bodyPr>
            <a:normAutofit fontScale="92500" lnSpcReduction="20000"/>
          </a:bodyPr>
          <a:lstStyle/>
          <a:p>
            <a:pPr marL="0" indent="0" algn="ctr" fontAlgn="base">
              <a:buNone/>
            </a:pPr>
            <a:r>
              <a:rPr lang="es-CO" dirty="0" smtClean="0"/>
              <a:t>Los diez Mandamientos son </a:t>
            </a:r>
            <a:r>
              <a:rPr lang="es-CO" dirty="0"/>
              <a:t>un reflejo del carácter de Dios, </a:t>
            </a:r>
            <a:r>
              <a:rPr lang="es-CO" dirty="0" smtClean="0"/>
              <a:t>que básicamente es el amor </a:t>
            </a:r>
            <a:r>
              <a:rPr lang="es-CO" dirty="0" smtClean="0">
                <a:solidFill>
                  <a:srgbClr val="FF0000"/>
                </a:solidFill>
              </a:rPr>
              <a:t>(Lea 1Juan 4:8). </a:t>
            </a:r>
            <a:r>
              <a:rPr lang="es-CO" dirty="0"/>
              <a:t>L</a:t>
            </a:r>
            <a:r>
              <a:rPr lang="es-CO" dirty="0" smtClean="0"/>
              <a:t>a </a:t>
            </a:r>
            <a:r>
              <a:rPr lang="es-CO" dirty="0"/>
              <a:t>ley de los Diez Mandamientos es moral, espiritual y abarcante; contiene principios universales</a:t>
            </a:r>
            <a:r>
              <a:rPr lang="es-CO" dirty="0" smtClean="0"/>
              <a:t>.</a:t>
            </a:r>
          </a:p>
          <a:p>
            <a:pPr marL="0" indent="0" algn="ctr" fontAlgn="base">
              <a:buNone/>
            </a:pPr>
            <a:r>
              <a:rPr lang="es-CO" sz="3600" b="1" i="1" dirty="0" smtClean="0"/>
              <a:t>Un </a:t>
            </a:r>
            <a:r>
              <a:rPr lang="es-CO" sz="3600" b="1" i="1" dirty="0"/>
              <a:t>reflejo del carácter del Dador de la ley. </a:t>
            </a:r>
            <a:endParaRPr lang="es-CO" sz="3600" b="1" i="1" dirty="0" smtClean="0"/>
          </a:p>
        </p:txBody>
      </p:sp>
      <p:sp>
        <p:nvSpPr>
          <p:cNvPr id="4" name="3 Rectángulo"/>
          <p:cNvSpPr/>
          <p:nvPr/>
        </p:nvSpPr>
        <p:spPr>
          <a:xfrm>
            <a:off x="323528" y="4293096"/>
            <a:ext cx="5184576" cy="2062103"/>
          </a:xfrm>
          <a:prstGeom prst="rect">
            <a:avLst/>
          </a:prstGeom>
        </p:spPr>
        <p:txBody>
          <a:bodyPr wrap="square">
            <a:spAutoFit/>
          </a:bodyPr>
          <a:lstStyle/>
          <a:p>
            <a:pPr algn="ctr" fontAlgn="base"/>
            <a:r>
              <a:rPr lang="es-CO" sz="3200" dirty="0"/>
              <a:t>En la Ley de Dios, la Escritura desde el Génesis al </a:t>
            </a:r>
            <a:r>
              <a:rPr lang="es-CO" sz="3200" dirty="0" smtClean="0"/>
              <a:t>Apocalipsis </a:t>
            </a:r>
            <a:r>
              <a:rPr lang="es-CO" sz="3200" dirty="0"/>
              <a:t>presenta los atributos divinos. </a:t>
            </a:r>
          </a:p>
        </p:txBody>
      </p:sp>
      <p:sp>
        <p:nvSpPr>
          <p:cNvPr id="5" name="AutoShape 2" descr="data:image/jpeg;base64,/9j/4AAQSkZJRgABAQAAAQABAAD/2wCEAAkGBhQSERUUExQVFRUVFhkYGBgYGBgcFhgXFhUVFxgYGBgXHSYfFxojHBQVHy8gIycpLCwsFR4xNTAqNSYrLCkBCQoKDgwOFw8PGikcHBwpKSwpKSkpKSkpKSkpKSkpKSkpKSwpKSkpLCksKSwpLCkpKSksKSksKSkpKSwpLCwsKf/AABEIAL0BCgMBIgACEQEDEQH/xAAcAAACAwEBAQEAAAAAAAAAAAADBAIFBgEHAAj/xABAEAABAgQDBAcFBgUEAwEAAAABAhEAAyExBBJBBSJRYQYTMnGBkdFCUqGxwQdTYpPh8BQVI3LxM4KSskNjohb/xAAaAQADAQEBAQAAAAAAAAAAAAABAgMABAUG/8QAJBEAAgICAgMAAwADAAAAAAAAAAECEQMxEiEEQVETImEjMnH/2gAMAwEAAhEDEQA/APLP5pO++m/mL9YmNqTvvpv5i/WE4mIRlRwbUnffTfzF+sTG0533038xfrCiRFv0f2BMxc0S5Y7zokcSYm3xVsyV9BdkJxOImBCJk0k/+xdPjHr3RPoJPlKQs4iZQgqdSiC2lTFx0Q6IScOgJQHI7SjcmNekACIRTyu9Is5LF0tknYQIqeOTJlY4TWOw50ieePs5iDx14waCpXHyg8CBfWOgPYiMBoBidkS19pPxI+Rilx/QKTMFFzkH8MxfyJjQg8YCvDA1dQ7jE3ji/QU2vZ5xtX7JJ5cycYvuWpfzCoym0Ps52pLsZkwfgnKPwKhHu6Z3lEhMBgfjrTDy+o/MeOwONk/6n8SjvMxvN4rztCd97N/MX6x+q1IBoQCIpdpdCsHP/wBTDofiAx80tA4zQVKJ+bDtGd97N/MX6x9/Mp33038xfrHr22vsQlqc4aaUn3V1HdmFRGG2x9m2Lw6FTFy91NyCDTi12gJjJXozJ2nO+9m/mL9Y5/M533s38xfrHJuHa8M7N2OcRuyTmm1/pmhIHuk3PKGqxW62L/zOd97N/MX6x9/M533038xfrA8RhlIUUqBSoFiDQg90CaAEZG0533s38xfrEhtOd99N/MX6woBHRAMODaU772b+Yv1jv8zm/ezfzF+sKgxKMYYO0pv3s38xfrHw2lO+9m/mL9YXaOgRgjP8ynfezfzF+sSTtKb97N/MX6wq0dTCmpD8zaM3J/qze0PbXwPOFf5jN+9m/mL9Y6vsf7h8jC0B2FFaBE0iIAQeRLKiAA5No6GTGtnYBU6YmWgOpRYR710Q6LDDSxKQKqAMxWpLWHKMV0H2N1MxCEozzlB5hNpSDYP7x4R7Ns/C5E8443eWVLSOmvxRt7YfDyQgACIT5ugiU2ZoGf6cYBmej666x2pUqRzVbtk3jufXwgeUkFuP7oYn1x1FOYb9IKMSeOKVc/COkh3II/fKOZXLgjxEEx8FH9/pHQlg920j7qjqH/fOPuAEA2yQrHy1MIiVgX0ih2rtW4e3x8o2gbY/iNqIS7FyOH6QudspGnjGX/iX7uX7eDT5rpYfrzvCOVFFEv07eS12PC8MSdsA38xGHlz9098PYZZAo/Hj5jSBYONm9lT3sQR8YmtKVpKSAQQxB4cCIzGy9oMWUfj9Yv0TXa5exGnfDJiNUea/aB9lQUkzcIGZyqV9UH6Rh+ifQTFTVCYF9SnQl83gBHvG19pBIyg1avdGbTOc9sppYFKbW51iSk06iVUVVyFdp/Z4jFIR1qx1qQxmpSyl/wBwJYnnFJP+w4Hs4k+KPQxvsMhQq00W1Buw4n/ENS52UklSyAC4KS3e7Vg8G+7C2vR5LifsQxI7E2UrvzJ+himxf2V7Ql/+HOPwKSfhePfJGOQqxB8RBjNt+25weD+k+X8PzNO6KYpHbkrR/cGiOH6OzVqCUhJUbDMI/SK9pyrLp/cmIL6OYdRzCUhKiO0kBKmOrj5waYOR+eZ/Q/EoVlVLAPNSfWC//iMUwOVNn7aX8hHseM+zOSpymbPQT+PMx470ZzaH2X4lJeViQrgFAj4gwLiv9kw/s9M89PQ7Es4lu/AwtM6O4hN5Sg0bZexdqYclkFaW9hT2N2cG0Z7au2MWhxNlzEuPaBH0+sN/iemLWReinXs6YEdhXaGj2CuEKfwa/cV5GG5m2lBD9Wl3Ylr0N/2IUTt2lx5n0guCMpMp0xv+guyJctaZk1SM6wTLQb01bjFf0M6LJmtNm9l2Sn3jxP4Y9L6H9B2nmfNqfZGgAsBHLlnyfBHTjhX7s1nRvYaJSc+VlLOY8XPGLuYpoiC0K4mT1llCmjAh+PER0Y4KEaJTk5O2L/xRzVBcg8KebECGQlWUFIJHO/kqBqkLDUCgAzAs45hXPnEUKKSCrdApqKnzBigoVuOZPmK+DhomnFq0rVrOPMekCRNmJBd6M2YcTxReJDEpJIyuQGJSxI4hhWMAOJgLEpD2pp9Y+dLtmIN2PPvgISknKlbFOhY/9qx3KoVUR4EsfAwTUGsCHvwjqA8ClzAqtR8o+nTgACPOreMAwvtPGMinmPja0Y7FzypRavE6Dlxi423ihUCr8Pk4qBFDMnPRNgz6uX11hJMeKAjEaCvHUCCiVMmAKCSOB+rXicrZmiXINSb1+kaXBSMiUjh4xGU/hVQ+mdGyJjW524xBRXL7QYW5d/KNhQ3H774DjcJmQRehrr+sKpv2M4mbk4wk1/X/ABF9g9qZEHN4V+UUOKwqUpSpKqtvA3B+ghRWOzqADsK+PCGb+E6+lqpRWur5lmvLgLGDYNJCSWLJH461p7NYXwperimu7e9iqLiRipm616knKCDy3VUisV0Su2fYXFeyJhJFhmDqF65khqD4w5LxUwgZSDW5AZjo6TEZO0SXCgl2oGUlzwJUGETORgFStXISAcvM5YoAKjF5mJQk6PQHNrRUEQEg7oIq9DeBFKUtlKiOZJAfWtXieHQ+taPw8DrBMGEpwKuOYqYGJpSolgTahq2gYx2Y9tNaOKjkXFo4VBXDQGrNX3VRqAGmTjxyluFIiJxagCuLH1gU5GW5Z6UJDtXVxHEoAJegIqwtyzJ7oxgisSmygR3inG4pAJ2GlzHG6px30MFklJJyzM1LEgt36wKbgy1UJUfw0LePrE5Y4y2h4ya9mfx/2eYSc4VJSHq6Qxfw74oVfYzgn7S/+Y9I22TKHzKlhmZWnC7x1vxSjzYesSeL5ZRTZ5l0R6PT52IzOZUlAyoQNQLkx63hpAQkJFgIX2ZgurQKBzdrDkILip2VJIv3E/KsDFBpW9jZJJuloS21j1JQRLGYunML7r7wa7tCgQw3t1TBRSlVcytA/JtYlInqCqsSCd4ZV14aKFok+YsWYvcg1rXIsA/GOkgTSolBzKLJIot0kHSpv5xKStSbFbeCh4f5iHXVUOyAM3umwG8FjKY+lpAGZihgHJdDueI3DGMNS9oqD5gk1SBlLdo1JejAQ6qSkl2D2cXrzEVuLLroAQQGOUt4LR9YjMABLFYA9oHMK3fLXzg2YsP4EMQCf929bvhcqsh2ppZ3qw0iP8SoIqoKchu566XvBZcshgADWrXZy/OMZEwuwowvowH+YUx+KYFVuBqB5p+sHmzgFU9oOXLFuThvCKvbB3QGIN/dPM0odID0B9spMVNzqKjbj+qYUwSColxrQnXxESnTAElyz+BfvFDDuz0ZJWYkFyzmhbkY55Oi8V2i5wculfP9YbCvL96xSo20gFiT4A/4MN4ba0tZZKg/Cx8jESxYsDyP784iot+6fpAMTiUoAKlJAtU089DCq+kEoO6wQPPxjWYJtUpMtQaqg3wjC7OLEcj86cDGmRtVE4nKoE6DXnSM7NklE5adDUMD36HjDw7ZPIaDZGKZ0kJL+8QPmmLyVMlj/wAIdq5chIfShBr9YzGy5ynDltbrB8XHwjSpUCE7pJfMSyFkcAbH/MdUdHM9jiUygRVaMrUdQFatWhjq5IcLzBQckUS7HgoaQBEoglIGUOFNmUFAeIKYkmYHNNyjNQu9iGq72hkYOje5k37xw4WiS15eRIapIDPxYsXiUvdLgKszEBydGq1BpHBZRNSAOKTyBekEB8lyN4Eggl6KH/JMSSsFJYg8K5qdyo+kLUEgByTbMzdzpggWlQ3kgkFmSym8qiMbQLrSE8H0qk+SqR3q2vrqAx800gksIIYKbVj8mVpElYchm8wSmndYwTWAyEXB4KoFP4irR1i4CTlYaF+YdKqxJZPBnoXBc83TEUqpx4GigOfGAEnKnlSmajVcEHTwMG/h0+6PIRNIOt29IlAYqEpuICElRIAFSTaKfFTs60zEsz0d7DUKQaA84Lj56VEIzZGNycr0cMSCFCoEJYVAQFmaSiycwTlNTopFCKcIRJlGw8lZBKiCprUCyxdi6WUA0SSUqDEBTKBKQQsilQEqYpEGOzQtIIUlde17TN2cyG11hdUhSQkLSpg7kDrA1PaDKGvlDik5SGdLkNXICagtQomUpqxhpapRADqllNvZqeR3TCshYNt5x2UnMkJbdORbKuNOEdSKZaAEkcLVbq5lCa6cYBg6cIpqFK27JDpI4uU3iC0GuZJoXqKU91aSD3PAZTJoBlUXGqCx9193NBp08sxJNNb+LXaMkFnZE5ySalmqH9r6Q2hbJzAEE2ArQOwb0hTDSSaA8a6XuefAR2YUszbgPb7Q51FUmCYJJUaOCXNQDdruhf0hLaoBB0OUkgOKc0n5iHFq1SXHsntpGn9yfWKvHzt7iMrXKhxBe4ELJ0jJWzKz1EJbnpd9XSYtJKf6aALlyeVb5TFLtJO/wA8QSeGoi7wc10ylWBDcR56RzzXVl8e6Phh1FnehrwI7mcR2ThGmBqpuHuDoxi46vRvXwOsITBlU4LEP3eI074m5dFuNDGOl9YhLh+L6HiRw5xQ47DEBKUFi9QySO4G8X68UAhJIYin74iBSwFEFQDni2kTTbdBl0hHCbNL5l5CRUUAU3OsVO00j+IKWeg0F2fQvGsCkt2/l6RlMfhM06YoKBrQkC4bheLw2Qa6HtjqZfB21Wk+RcPGqkrQob0rO2oyqPmKvGYwMtRpqACMpId6l3jRYTEZQcxIcVonN5i/COmGyM+qDqKRuofKeJURwdjbg0OYQAuSAa0+VPXvhfDqBTRiPxBjUlrx2bNSDloFC+8Un/apQYitopoU7NSCmid0UDALDA1pcDTjBpZAypcBhYFrl+yu8RJJSEs/9wcEivaRQRxCC1HysbstNP/qMA4pY7JVlIcpbcNT5EQV1JL3JGo46ZkxOTP3eyFAMKUYauFWaPl9WpVyhTtqknu0MYx8lIKCTvHhRTRKSGsWcUqdOCTHf4ZnqCWYaHxIgUySrLV76jMB4irRghUYtmBIvVxlp9YLJQk1CQK3pXnSE5TrLPa7GgHNKg8WCQAGFBAYDqr+HpFHN2xMCiBLJAJD+MG23tLIMqbn4CKMY+ZxjzfJ8njKkdvj+LKceQWaGWhKWIypBDs5v/pqo3dWILdJKKJLuAl5ZLi5d0mgtEcOGqCSEhJYNMAroCM6b35GJmW5zIzqlm4TvMfaBQs99o9A4QpUl97c3d26CHamdO6bV74LK2ipIAUSCKPMDpId3zpcVFoWzAp3HGVRASndZKm7SFhiXjpQQveWlJIckOhdmAILpPdDG7Q+nFoVvKlijbwZQrRgU1FPhEDhsyf6czMl6JUy091d4ecIKoM5GQ5kpdTy1WqAsUUSReDqwzywaEgk71FMT78u556wAjISUGpAoKJJyMxDlJ7LXpC8vMDvDUqAUDlO7d/KkCXNukGlUudAwUSX7jW/KD4WYqybOkcQMwcs97DzjWYYKwlxVJUCwC6KpcPYudeEClDKoOzka7pDuwzDdUW4xAqUrrD2m0DLQTYApLEGCypmYnIDoxScwFroV2a/KAMFVaoZQcDNuqoW7QoQYodpT2Kib1bRXC9jF3LVQtV+0UuWU9dxVQOcZza6KtT3qVFQakG0TyDY9mexGLOcg1I825aGL7YhCpakgkKTUdx0IjOYlG4CGenMVDNy0hrZ2IyrQXYWP6HWEmv1Gg6kacYrdY/GxP0MVW0do5AS7GzquPDUQLFY8lakA7oDlXqIpZmASVb2dXCrs/DlyiKX06HL4WuB2qqaoJdCQOdSeT6RoZK6X+Jal9Iy0vo2ggMolhoFC3GJpE3DELzAoUplB1lixa9hGUfhNyb2afETsqSXozvmHyIjJSZz5s1g5cpsHctlh3ae1jMZKbMCahXMu+kVeClBRBo5J4pJaotFYoWTt9F7secSkqdmsxe1gQaxoNnTEqS6ku7XJsXoPEfGMqJzKSkahPm2p1jZbJLICSkG1S1KUvFYbJyGZkhIAUl61sSkH8TV5RAqUQSz7wfIXH/FfyiKxV1EVJAd0Kpaoo3MwxKUoEOVEEWICgSbHOnTvEWEPgACGyoCy4DlC6XpYn1giC4JIZie0GoeCkwIS7AcnYhaX1DKqBBUF1JqGFHSSkU0ym8Y1BVTMwAYVFfaHibx9LnAhk2AuK17jWFJqgVHsg6CqFedjDco1cggpHtAf9hGNR8he6AOLlt0+RvBVTVACxfRVC/hQRFOKcOpNOIqD3awWShPaS9e/5GAYJLGpAB1/zA8ZiAhJUYKpbRltr7U6xWVNgf2Y5vJzLHH+lsGF5JV6FpijMUSbk/H9IL1MrV3174H1wlyypRalOQ1PjGZX0omOWAbTujxd9s9hRlLqPSRoJUlZUGDqAf8AqBj/ALZiO14w9KnTEKyqK+yQMwzS8zU3wH8+EIYacKAMSgkgIdJdy7oXo9aFrcYZwm1V5khSkKBcHMOrWMrO6TQn5x9IfPIZm4tCkALRmSoOSnfQ4N3FTYHlAsPJQsKEtebd7JOZKXscprBROlqYqBlKLpD7iqh6Gx4uIivZyg5zCYCNWSpwXG+m8BjbIT5S0pqCoqO8UVYCzIU99QIVSGToM1aDKWTqUm2sNnErSS+avsqAIJPuLHPiIVkLCyp3IIFe48NHJtq0ADCZ27QoUlw5BAAAJ5UJGl4aBICQyRmNnUkkjssRR2pH06QAErJBS5JDOxLO2XganujkqhC0ksVXSQpJa7pIdJ7ow2gyy5yu7F97ddhdK00o2sdmgOLlYLgr4BrTAOWvGIzGNUFQBFcrEVDMqWaj9YMJWUMAztnKWIFLFBtGNZJfEntAkAsFXsFijRj+keNAmllOw8QTo9jGm2isCWrKQAX5o8QezGAxkpqFiDWpOXuHDjCSoMb2LB5itacLgcxrDciaHyns0Diod6dxhzDpSmWD7QFj2nrUH2oTwKHCj+F30J/ENIg5WmWUKaBYjFZF3NaPqO8aiF5s4Co/2gfpCWMUoqbia6tzB1eCHCEmlhSzt8YVRTpmcnG0W2xZpWsklQAahzVPnD219qFsicqjqx+FYz0iSpJ90nXeBH0aGhOfdqomimZQ+NYfirsHPqgi1ZioZCAzEs9r25CEJU7qyFIdiK8hoW0jS7JwIAztoQ9QfEaxkp6TpcKKfiYpBpiTTRebNxiFKFf2D8o3OGmBaQUMUsSXGZPncGMJh9lNLUrgQzXD8eMabYc8ZQ5Gcn2XQbeTw0asV3RcyVKUCQ/PIoKTXihdQYPOUSqlWAAAORb+ND3QKdMsCGDiikkFxrnTfxhmdMKju5hWhICkHxFoqBHVpGZjfKAHDEm5dYpBOqJQCTSzK3h35hUQJKmG45PtZTmAOu6axzJlWWZ/wlj/AMTSAEawyDlyhqPUHMPI1j4SVpL5Qf7S19WNIiMCoqqzXzDdW/Cl4hNnrSQkOGo6gSFeItACERLUpWVRBy8iD4EUMWAEclksHvq1oXx+NEtJUYSclFWzJOTpCm28ZlTlBqYoMPhq1tc93DxjnXqmKKj+zwiG2todTLPH5nhHiZcjySt6PYx4/wAcVFbeyj6UbSc5E21+gjP9cYnMmEuTVzWOZP20KkdUeukbiTKJSEkUSCXmALTlDMBMTUCI4ksTUlJqFKAmSy16Jql+GkSwuOSgqEtCVIfMoJLLDn2kKoa8IYXMkrUAFlChYVQoFV6G7mPoz5VAETN3dLpLklJExANaZFbw1/YgzkECW6QAKyyGY1dcpVr6RHF7JUGUkBZDl36uY70IUkMaUreBiaQ5U5KffSnOO5Se0OEJY2g2OnqJajAsdNOD0vE8NKCiEhk8qm1qGzM/lC2FmJJdSSXYJbS7sRfhXjDimASt2zCmYUS/vFPHjB/4ZEzKIUhIIUQHABKVvXMQbV4Q+nCle8bMSkDdWk8HBYwrgz1bEulPeFoci7s4TaGMOC+ZNCrUHNLNP/m0YY4ihSSHWD7TJXUWBsrW8HkAueJYEkMscnF7QdWJTRxSjKul/pAZ6X7LEGrGz8QeMGhGyl6SS1FikZm7Wh5OOHOMjPmUKjRrNqTSo5cY9AmyncHeFyD9DFRitmozZkJY25pN2I1ELLHbsMcldGCViVhWUOw0ehLVyk2rFjsaad4GooHN+4jXvjS43Y6JYdQSpRqPdPoYq1osz3q9+QLRxZJekdsI+xLF7HcnibUJirm7PU7BgzO6S3gxjYFDvTzSYTmyATYeBIPkYEZNBcVJlErDzRZJOna07jDeC2QzFTObuK9ziLFMo2qO8P8AERZYXCh6i3lDuV9A4JB5UhkMDXn6xk8RsdXWzNx0lTg+LxtSQaM3dSFJOHqXBZ9aj4QIy4jOPIzUnE7q5agcxO648qiLHYWyZ3WJzIKB7xOYdwGj8YtcRhkpmJUlyDqOPMRYy57EUoo0ahHnHXigpKzkyNxdDqlEFy97JqPEGF5xcBhYvuEoPkaGHAWOhPOh84mMOFdryOh74q6JK0ABSClyHFyoMa8CKGOtUu5N05g4HcRHZmKKaKQW4ioaPlIRMqhRBpY/MQrRVSOzJ6kO4IKhcbwHhDeEUpt9uRGveNIV6lSlAqyqANCHBHrD2aEY2zq5wAeMptjafWrypsC36w70h2llGVNzeKLCySaWe54JjyvJzOT4I9LxsKiubHpSky05tB2fqYxe2dombMfQW9Ye6T7a/wDGnu7hGcQTHKo+ztS9salByODw+EDgYDgZNhzjszpPISSl07pI8qQkr9DppbNHjMSSCFjLlbMJgPVrA1ExNQXNHicsqXukEhTBGcdZLFatMRWvNmhvPMTlEyXnB7SkVF6bh8I5LlSlv1KxLWFOct3TQug6esfSnyqVHMOopBy5gneAZXWS3HxSQBaBTJ2c3Idmp2k3NeLhqfKPpn9MlNCq5KUs6a9oB9deUGwU1TM5IJBAoWBUB9eNeEFhsalYINm3k9ks7pLKdgNHYO1Kx9LnOtTPu0Jlm3AKQqh8IDikjKlKQAFUyklJpXd4EPBZDKGQOpQO8F0Uw0ChQs94n/BhyVNfs+JSyVZrOpB0rHUT8pKTXKa5KHS6dXheYt0vUezvMFGvv6s0RTKqxqoNQsFNyI7RiqRKUg/8RQkalnSKNeqTHZKiSGJZri3cRpAFkk8XJbRQ9YnhjQVJPEXD8RrFapE7tja5oIKVC9BwPJxrCWMJuDQMeYb5wVasrixOos968CYp8TtDISnjVn0PA6wg9k8Ti89HcHyPoYgdm0LV8DrCuAW7n3S360i6lYgkC1tXEcfBNtM6VkaXQjh0NSjiuot3wRcmoJzEX0LQ8MS5YpBDVao7okpEtQzWIvcGEeL4UWX6VsjDAVHHR/kYdlS2DpIcxKXhkq1VyaDplAAtf96QPxsb8qFlHl4gP8IMcOzNpfi/dHJEwguQG5UMTmLu9S9Hp8YdY/oHlb6F8QEko1Ic1oawvjpzFIPx9RBXdZNWsHqPOBzA5IHncR3QVI5ZO2XHWgIBFqF7wQpoGualvSE8MndanePSGJanLUJHgYVoxMYwjn8/KO4fEoUSGyqNLMY4uSSMwZ+BiGzkEKUVXOkB6GjselICAwgOO2kmUjMYYmqpGF25PVNm5UmgNPWPP8jLwXR3YMXNhJs7rVFRt8zoI7tLFCTKIJ3iHP0EfYdIQnMbJtzVxjIbd2qZqyNAY8pJtnq0tCS1lSyo6wxhZQJhSXUxY4RhrRnJh5ddIf8ApLpFtZOFwxUGzron1jyRU0kuTeLnpVts4icfcQWSIoqx6njYVCFtds8fyMzlOo+j9XHDkc4XXs+WTmKRmd3Aq45+EeIbA+2DG4dkzFDEIGkztNyWK+bx6XsH7WsDiWTMUcOs6TOw/KYKebR0ttbOXplnitlLd0KCg1jQ1YFzZQIFqWiCSSspCGU4UpRJASlHZD669zxoUyApIXLUFpNQQQQRyIvEVSAoMQCDQg8OcHkLwKSWFOCFMWKyle9LBFaKopN3hwrIUkILDLwJlk9osq/jBV7CT7Bym4BcpBpVtLWFKmA4yWpBDqKQaFbOK1YAUCXpURlViNNBk4kKACxdq3SXpQwReFZDBlVpm0HAGF8MoDKBuKJqE9lhxSbW05R03dDpdyNZZF3Pu6xRMVoBOSTccgk3cAWV6x9LIJ4kDmFgD5x8rGJUwWwfnuljYKHyiOLBDMMyQOLTBV3B17oMpdE1HsHicWkOomjkOHY0soacIy+MxTzEtoWbQf2nhEtubV3nFlWLc3ZadO+EcPiAkPu1sCrT6QqZmX0hYCksQyhxOlospGJob11BB+EVEjH0Iyvl1SQfheHJU+UoBRGUksHdJcQs492hoPqhwp/qaWpVj4QzNm7rO/fCSQyjvEhxwo/AwQKcUqxq0KkyjY9h/EMH5wXCTHKnYkjuMJfxlwAG4EkKMT63eTUCliD8+MZhQ2hDIrxoDx74XWctSCA3eIJiFFLXA01HjAZhKmLuGqUn6GNXYfQTCzClLFL6058oj1SV1Bb4RxE8EkhmZvxQvKnpLhRdrAhi8X5CFvLkqCQzGnjAZU8pe4PE+sck4guA5TozU84KMY5Yp1alYRsZRDYV1Fw7d9INLG9BpMgJDAM8Ve28UZKSoViM8nFWXhj5OgPSLbKUDILkaRRYCQ9dVfARXS1mYsqVYHzPCHMdjOplEmi1DyHCPGyzc3Z7GPHwjSEek21QE5E6UHfGPraC4nEZyVPrEZKXMaKpFkhrByQTWFemW0xIkdWk7678QmLaUpKAVmgSHjzLb+1DiJ6lmxNOQivj43knfpHP5WXhClsridOcGzCImS1eMDaPXf8ADxFZDrjxiScQeMAjrw5MvtidL8VhFPInLR+F3Se9JoY9L6OfbmCycZKb/wBkr5lB+hjxcGJhcK4pjKTR+sdkbakYpOfDzUzBqAd4f3JuIeIePyZs/acySvPKWqWoapJB+EemdFfttmIZGMT1qfvEsJg7xZXwibi0VjkT2euYjZoKSEHISXcDVm8H1aKrGKmSwkEZcqWcVQd5qvqaUPnD+xukmHxaM+HmpWNQO0n+5JqIZnlw0LyH4J9ozs1SWKEAOsuxdUtkkP8A2Ekm3CKbHbaWgFnAFCg6ON3q1DtCnjFvtbB5QVSyE0ykEOMtXCfdNfhHme2McpX9MvRhlsUgFTGntGAnZCSoY67r5oVUUrob2L6xeyMVQf0i3IpMVWzsGpCQ6VVucgLNx1iywSk5wlRQw3mIKVA8eEWiqIPseHUKNRlLtV0l4dmSmqFuC+6WI8OEBVgHzKCgQR2VVSDxiMtLhmYCzW5nxhwDGGxIB3gfkwMP4heQZUl8x1LE90KuE1SakVSpn5B9IgZrFiWo7LFHOgUIIyJKxCgps1qgLDj/AJCHcM+Uqqlg98yYriMqWDper9pPdD2CTlQVK1Y7mo7oAUG69ahmvSpSa+KYIUFRSkMxAJqyhzgWGxAUpWUCvgoQ5IUljmNSGDivnAHQkQwUm5emalORiCZRSM1idFVHnDQliideBqD4x2WsMUhLc7phGNSGJMkrQSlQCjzcQfZmz+rBXMbNq1oX2dgXOZmbVNj4RYbRkFcqYkFiUkA82ic5Ndl4RT2ZXbX2u4XDzDLAVMILHLZ4VxW31YwJUAUhVkm/jHmOE6OTE4pYngjIo31rHpOw8MacVfBMef5OS1SZ6Hi4+3JosMHhgkOeyn4mMj0i2mZiyHpF70l2qEJyJNB8YxixrqY5Yrs70vZwB4scFh9dTCuFlOYa2hjRJlKWdBTvgu26QXUVbKPpztPKBISeaz9IxKB5CCY7EmYoqUXJMDl2j2MWP8cKPAz5HknZJSiYi0SaPmh7JiUdaPiI5F2qOc7Hzx8I+IjBJAxNK4CDEwYzAP4DacySsLlLUhYspJYx6f0Y+2J2l40chOSP+6R8x5R5EDEwqElFMdSaPfdt7bSpAMtQUhVQpJcHuIjLYDD9ZNzmwoOZ/ZjznAbXmSgQhRym6fZPhx5xCZjllT5lCr0Jp3RKOJphlKz27DSocGEQXzJBePFdndLsTKO7NJ5KqPjG46M9Ppk9QQuWlz7QLfBodtrYnE2A2KnKQh0P4iOJwC0AUCm1HHuizwy3Dw3KTB5B4IoAgFZcuRx46wyAWA+Fx4xerwaTcCK7aGFyAZVEB684KYrjQkJaatR+FvKOkkh2dqBqKHhH0tTUERlAgs8ZsFFgNnryuwXbkoeMdxMx0hLZSPe18YDJxi0MxccDFzLImhlJECyqivQDBlI3SLi9xBf5UhfYU3cY+xGFCEHIWjuwxTMbwGx4r0Gxu0JeFl5lkAJEYbaX2yYYOlIUecP/AGx4YfwJU5BBHxePDthYETp6UqsSPnHM1yUr0joTrjXs9Ywc0Yr+qBu3rcmLnELEiUSe2r4consvBpQkJA3UCg498ZvpFj1KUXs7R477fR7UV6ZUY2eVqKjEEoesRBeD4WpPKKaRYPKQwax4xjelu2c6+rB3UfExqekOKMnDlSRVTh48vnTCSSY7PDx8nzZ5fm5aXFewyEPEylolJ7MfLEd8meWiMRiYiTQgT//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encrujabi.files.wordpress.com/2011/04/jesus_en_biblia-448x3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293096"/>
            <a:ext cx="2683024" cy="2318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19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heel(1)">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264696"/>
          </a:xfrm>
          <a:gradFill>
            <a:gsLst>
              <a:gs pos="0">
                <a:schemeClr val="accent1">
                  <a:tint val="66000"/>
                  <a:satMod val="160000"/>
                  <a:lumMod val="0"/>
                  <a:lumOff val="100000"/>
                </a:schemeClr>
              </a:gs>
              <a:gs pos="50000">
                <a:schemeClr val="accent1">
                  <a:tint val="44500"/>
                  <a:satMod val="160000"/>
                </a:schemeClr>
              </a:gs>
              <a:gs pos="100000">
                <a:schemeClr val="accent1">
                  <a:tint val="23500"/>
                  <a:satMod val="160000"/>
                </a:schemeClr>
              </a:gs>
            </a:gsLst>
            <a:lin ang="5400000" scaled="0"/>
          </a:gradFill>
        </p:spPr>
        <p:txBody>
          <a:bodyPr>
            <a:normAutofit fontScale="92500" lnSpcReduction="20000"/>
          </a:bodyPr>
          <a:lstStyle/>
          <a:p>
            <a:pPr marL="0" indent="0" algn="ctr" fontAlgn="base">
              <a:buNone/>
            </a:pPr>
            <a:r>
              <a:rPr lang="es-CO" dirty="0"/>
              <a:t>A semejanza de Dios, “</a:t>
            </a:r>
            <a:r>
              <a:rPr lang="es-CO" b="1" dirty="0">
                <a:latin typeface="Agency FB" pitchFamily="34" charset="0"/>
              </a:rPr>
              <a:t>la ley de Jehová es perfecta” y “el precepto de Jehová es puro”</a:t>
            </a:r>
            <a:r>
              <a:rPr lang="es-CO" dirty="0"/>
              <a:t> </a:t>
            </a:r>
            <a:endParaRPr lang="es-CO" dirty="0" smtClean="0"/>
          </a:p>
          <a:p>
            <a:pPr marL="0" indent="0" algn="ctr" fontAlgn="base">
              <a:buNone/>
            </a:pPr>
            <a:r>
              <a:rPr lang="es-CO" dirty="0" smtClean="0">
                <a:solidFill>
                  <a:srgbClr val="FF0000"/>
                </a:solidFill>
              </a:rPr>
              <a:t>(</a:t>
            </a:r>
            <a:r>
              <a:rPr lang="es-CO" dirty="0">
                <a:solidFill>
                  <a:srgbClr val="FF0000"/>
                </a:solidFill>
              </a:rPr>
              <a:t>Sal.19:7,8)</a:t>
            </a:r>
            <a:r>
              <a:rPr lang="es-CO" dirty="0"/>
              <a:t>. </a:t>
            </a:r>
            <a:endParaRPr lang="es-CO" dirty="0" smtClean="0"/>
          </a:p>
          <a:p>
            <a:pPr marL="0" indent="0" algn="ctr" fontAlgn="base">
              <a:buNone/>
            </a:pPr>
            <a:endParaRPr lang="es-CO" dirty="0" smtClean="0"/>
          </a:p>
          <a:p>
            <a:pPr marL="0" indent="0" algn="ctr" fontAlgn="base">
              <a:buNone/>
            </a:pPr>
            <a:r>
              <a:rPr lang="es-CO" dirty="0" smtClean="0"/>
              <a:t>“</a:t>
            </a:r>
            <a:r>
              <a:rPr lang="es-CO" b="1" dirty="0">
                <a:latin typeface="Agency FB" pitchFamily="34" charset="0"/>
              </a:rPr>
              <a:t>La ley a </a:t>
            </a:r>
            <a:r>
              <a:rPr lang="es-CO" b="1" dirty="0" smtClean="0">
                <a:latin typeface="Agency FB" pitchFamily="34" charset="0"/>
              </a:rPr>
              <a:t>la </a:t>
            </a:r>
            <a:r>
              <a:rPr lang="es-CO" b="1" dirty="0">
                <a:latin typeface="Agency FB" pitchFamily="34" charset="0"/>
              </a:rPr>
              <a:t>verdad es santa, y el mandamiento santo, justo y bueno</a:t>
            </a:r>
            <a:r>
              <a:rPr lang="es-CO" dirty="0"/>
              <a:t>” </a:t>
            </a:r>
            <a:endParaRPr lang="es-CO" dirty="0" smtClean="0"/>
          </a:p>
          <a:p>
            <a:pPr marL="0" indent="0" algn="ctr" fontAlgn="base">
              <a:buNone/>
            </a:pPr>
            <a:r>
              <a:rPr lang="es-CO" dirty="0" smtClean="0">
                <a:solidFill>
                  <a:srgbClr val="FF0000"/>
                </a:solidFill>
              </a:rPr>
              <a:t>(</a:t>
            </a:r>
            <a:r>
              <a:rPr lang="es-CO" dirty="0">
                <a:solidFill>
                  <a:srgbClr val="FF0000"/>
                </a:solidFill>
              </a:rPr>
              <a:t>Rom.7:12)</a:t>
            </a:r>
            <a:r>
              <a:rPr lang="es-CO" dirty="0"/>
              <a:t>. </a:t>
            </a:r>
            <a:endParaRPr lang="es-CO" dirty="0" smtClean="0"/>
          </a:p>
          <a:p>
            <a:pPr marL="0" indent="0" algn="ctr" fontAlgn="base">
              <a:buNone/>
            </a:pPr>
            <a:endParaRPr lang="es-CO" dirty="0" smtClean="0"/>
          </a:p>
          <a:p>
            <a:pPr marL="0" indent="0" algn="ctr" fontAlgn="base">
              <a:buNone/>
            </a:pPr>
            <a:r>
              <a:rPr lang="es-CO" dirty="0" smtClean="0"/>
              <a:t>“</a:t>
            </a:r>
            <a:r>
              <a:rPr lang="es-CO" b="1" dirty="0">
                <a:latin typeface="Agency FB" pitchFamily="34" charset="0"/>
              </a:rPr>
              <a:t>Todos tus mandamientos son verdad. Hace mucho que he entendido tus testimonios, que para siempre los has establecido” </a:t>
            </a:r>
            <a:endParaRPr lang="es-CO" b="1" dirty="0" smtClean="0">
              <a:latin typeface="Agency FB" pitchFamily="34" charset="0"/>
            </a:endParaRPr>
          </a:p>
          <a:p>
            <a:pPr marL="0" indent="0" algn="ctr" fontAlgn="base">
              <a:buNone/>
            </a:pPr>
            <a:r>
              <a:rPr lang="es-CO" dirty="0" smtClean="0">
                <a:solidFill>
                  <a:srgbClr val="FF0000"/>
                </a:solidFill>
              </a:rPr>
              <a:t>(</a:t>
            </a:r>
            <a:r>
              <a:rPr lang="es-CO" dirty="0">
                <a:solidFill>
                  <a:srgbClr val="FF0000"/>
                </a:solidFill>
              </a:rPr>
              <a:t>Sal.119:151,152)</a:t>
            </a:r>
            <a:r>
              <a:rPr lang="es-CO" dirty="0"/>
              <a:t>. </a:t>
            </a:r>
            <a:endParaRPr lang="es-CO" dirty="0" smtClean="0"/>
          </a:p>
          <a:p>
            <a:pPr marL="0" indent="0" algn="ctr" fontAlgn="base">
              <a:buNone/>
            </a:pPr>
            <a:endParaRPr lang="es-CO" dirty="0" smtClean="0"/>
          </a:p>
          <a:p>
            <a:pPr marL="0" indent="0" algn="ctr" fontAlgn="base">
              <a:buNone/>
            </a:pPr>
            <a:r>
              <a:rPr lang="es-CO" dirty="0" smtClean="0"/>
              <a:t>En </a:t>
            </a:r>
            <a:r>
              <a:rPr lang="es-CO" dirty="0"/>
              <a:t>verdad, “</a:t>
            </a:r>
            <a:r>
              <a:rPr lang="es-CO" b="1" dirty="0">
                <a:latin typeface="Agency FB" pitchFamily="34" charset="0"/>
              </a:rPr>
              <a:t>todos tus mandamientos son justicia” </a:t>
            </a:r>
            <a:r>
              <a:rPr lang="es-CO" dirty="0">
                <a:solidFill>
                  <a:srgbClr val="FF0000"/>
                </a:solidFill>
              </a:rPr>
              <a:t>(Sal.119:172)</a:t>
            </a:r>
            <a:r>
              <a:rPr lang="es-CO" dirty="0"/>
              <a:t>.</a:t>
            </a:r>
          </a:p>
        </p:txBody>
      </p:sp>
    </p:spTree>
    <p:extLst>
      <p:ext uri="{BB962C8B-B14F-4D97-AF65-F5344CB8AC3E}">
        <p14:creationId xmlns:p14="http://schemas.microsoft.com/office/powerpoint/2010/main" val="384897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ircle(in)">
                                      <p:cBhvr>
                                        <p:cTn id="15" dur="2000"/>
                                        <p:tgtEl>
                                          <p:spTgt spid="3">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circle(in)">
                                      <p:cBhvr>
                                        <p:cTn id="18" dur="2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heel(1)">
                                      <p:cBhvr>
                                        <p:cTn id="23" dur="2000"/>
                                        <p:tgtEl>
                                          <p:spTgt spid="3">
                                            <p:txEl>
                                              <p:pRg st="6" end="6"/>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wheel(1)">
                                      <p:cBhvr>
                                        <p:cTn id="26" dur="2000"/>
                                        <p:tgtEl>
                                          <p:spTgt spid="3">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wheel(1)">
                                      <p:cBhvr>
                                        <p:cTn id="31"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808312"/>
          </a:xfrm>
        </p:spPr>
        <p:txBody>
          <a:bodyPr>
            <a:normAutofit fontScale="92500" lnSpcReduction="20000"/>
          </a:bodyPr>
          <a:lstStyle/>
          <a:p>
            <a:pPr marL="0" indent="0" algn="ctr" fontAlgn="base">
              <a:buNone/>
            </a:pPr>
            <a:r>
              <a:rPr lang="es-CO" sz="4500" b="1" dirty="0"/>
              <a:t>Una </a:t>
            </a:r>
            <a:r>
              <a:rPr lang="es-CO" sz="4500" b="1" dirty="0" smtClean="0"/>
              <a:t>Ley </a:t>
            </a:r>
            <a:r>
              <a:rPr lang="es-CO" sz="4500" b="1" dirty="0"/>
              <a:t>moral.</a:t>
            </a:r>
          </a:p>
          <a:p>
            <a:pPr marL="0" indent="0" algn="ctr" fontAlgn="base">
              <a:buNone/>
            </a:pPr>
            <a:r>
              <a:rPr lang="es-CO" dirty="0" smtClean="0"/>
              <a:t>Los </a:t>
            </a:r>
            <a:r>
              <a:rPr lang="es-CO" dirty="0"/>
              <a:t>Diez Mandamientos revelan el patrón divino de conducta para la humanidad. </a:t>
            </a:r>
            <a:r>
              <a:rPr lang="es-CO" dirty="0" smtClean="0"/>
              <a:t>Los diez Mandamientos definen </a:t>
            </a:r>
            <a:r>
              <a:rPr lang="es-CO" dirty="0"/>
              <a:t>nuestra relación con nuestro Creador y Redentor, y nuestro deber para con nuestros semejantes</a:t>
            </a:r>
            <a:r>
              <a:rPr lang="es-CO" dirty="0" smtClean="0"/>
              <a:t>.</a:t>
            </a:r>
          </a:p>
        </p:txBody>
      </p:sp>
      <p:sp>
        <p:nvSpPr>
          <p:cNvPr id="4" name="3 Rectángulo"/>
          <p:cNvSpPr/>
          <p:nvPr/>
        </p:nvSpPr>
        <p:spPr>
          <a:xfrm>
            <a:off x="323528" y="3068960"/>
            <a:ext cx="4824536" cy="3816429"/>
          </a:xfrm>
          <a:prstGeom prst="rect">
            <a:avLst/>
          </a:prstGeom>
        </p:spPr>
        <p:txBody>
          <a:bodyPr wrap="square">
            <a:spAutoFit/>
          </a:bodyPr>
          <a:lstStyle/>
          <a:p>
            <a:pPr algn="ctr" fontAlgn="base"/>
            <a:r>
              <a:rPr lang="es-CO" sz="3200" dirty="0"/>
              <a:t>La Escritura llama pecado a la transgresión de la Ley de Dios.</a:t>
            </a:r>
          </a:p>
          <a:p>
            <a:pPr algn="ctr" fontAlgn="base"/>
            <a:r>
              <a:rPr lang="es-CO" sz="3200" dirty="0"/>
              <a:t> </a:t>
            </a:r>
            <a:r>
              <a:rPr lang="es-CO" sz="3200" dirty="0">
                <a:solidFill>
                  <a:srgbClr val="FF0000"/>
                </a:solidFill>
              </a:rPr>
              <a:t>1 Jn.3:4.</a:t>
            </a:r>
            <a:r>
              <a:rPr lang="es-CO" sz="3200" b="1" baseline="30000" dirty="0"/>
              <a:t> </a:t>
            </a:r>
            <a:r>
              <a:rPr lang="es-CO" sz="3200" b="1" dirty="0"/>
              <a:t>Dice: </a:t>
            </a:r>
            <a:r>
              <a:rPr lang="es-CO" sz="3200" b="1" baseline="30000" dirty="0"/>
              <a:t>«</a:t>
            </a:r>
            <a:r>
              <a:rPr lang="es-CO" sz="3200" b="1" dirty="0">
                <a:latin typeface="Agency FB" pitchFamily="34" charset="0"/>
              </a:rPr>
              <a:t>Cualquiera que hace pecado, traspasa también la ley; y el pecado es transgresión de la Ley</a:t>
            </a:r>
            <a:r>
              <a:rPr lang="es-CO" sz="3200" dirty="0"/>
              <a:t>».</a:t>
            </a:r>
            <a:endParaRPr lang="es-CO" sz="3200" dirty="0">
              <a:solidFill>
                <a:srgbClr val="FF0000"/>
              </a:solidFill>
            </a:endParaRPr>
          </a:p>
          <a:p>
            <a:endParaRPr lang="es-CO" dirty="0"/>
          </a:p>
        </p:txBody>
      </p:sp>
      <p:sp>
        <p:nvSpPr>
          <p:cNvPr id="5" name="AutoShape 2" descr="data:image/jpeg;base64,/9j/4AAQSkZJRgABAQAAAQABAAD/2wCEAAkGBhQSEBUUEhQVFRUWGBcWGRgXFx8ZHxccHBkXGhcfFxkXHCYeFxojIBcXHy8gJCcpLCwtHB4xNTAqNSYsLCkBCQoKDgwOGg8PGiokHyAsLSwsKSwsLCwpLCosKSkpKTUsKSwpKSwsLCksLCksKSksLCwpKSwsLCkpKSksKSkpKf/AABEIAMkAowMBIgACEQEDEQH/xAAcAAABBQEBAQAAAAAAAAAAAAAGAgMEBQcBAAj/xABGEAACAQIEAwUFBAYIBQUBAAABAhEAAwQSITEFQVEGEyJhcTKBkaGxBxQjwTNCUnLR8BUkJTRTYnPhNWOCssJDkpOi0hb/xAAaAQACAwEBAAAAAAAAAAAAAAABAgMEBQAG/8QALBEAAgIBBAEDAwMFAQAAAAAAAAECAxEEEiExQQUTIjJRYRSBsSNxkaHRM//aAAwDAQACEQMRAD8AMnPiPqfqaSKWy6n1P1NcFutpLg86xLGkEU4y0hhTqIomK41dmks1MkwM9tXG9aaxONS2JcgTsObHoo3Y+lRb3GFW33hEJzJI9wAnUnpUVl1dX1yLFWmttWYRyTCtcqFh+IMyNc7shBMSwzHzjb51W8T4tf79LNtAGciYhiBEkmfCKrP1ChZxLOCzH0zUvGY4z9y/moV3jVlXyG4M3Qax6xtVXxniR7wYfDue8Cku2aYnYCN29KrcBh0U3FXdRrcbXMw3nprIqnP1dbU4R5/Jo0+iNv5y4/AYq4I8JmvMTVALR7yGJUQWkegiI356Vb4DiIZQGMOBqdgR1B9Kk0/qUbntawytrPSZ6eO6L3L+B8A0l7iqYLAHoSJ+FU/E+0pFzJaCnU+I6zG5A5Dzqt4PbDXHZ2VnbX2paOUiIj31JqdfGpZSydpPSp3v5PAVmk5arMPfNpsrewx0/wAp/wDyflVsoqfT6mN8N0Srq9LPSzcJf5ExXRS1ToJ9Na4q+6p9yKnIadn/AO7W/Q/U16u9nx/Vrfofqa9WXLtmpHpFEzzPgO/5mm87jkY9K93xBO/P61V8Z493OXTMxzGJ5Ab/ABj41ddihHLKEK3ZLbHsVxfjKWfa1Yico3gczyA8zUbC8TZwGKBA2ykkn3mAKDcPN+8pbV7jtv5LIEnYARsKJcCrlGS9GwEeRzCV6zprWJqvUrU/g8HptH6VS1/UWWW5vgbwJ213pK3lZioZSw3UET8BrVbZDC4yTIRJDncSpYLPkNfeKFVxoNqACLocuXBIPQa7iQZgaVPp/VJyWJL9yDUej1rmEmvx4QjjNx8ViyqanUKJ9lAYn3+fWrLittXu2sMjeG343AXaAAJPvAjzqH2VEvduQYXcj9bLJyAk6SY+NX3BsPAa88945ljyknRV6gT9azNVc5WOTNjS0qNaguiwbh7OpB8KkZUX9YTGpEwNdT5UJ4m+13FXbtsn8PLbBXWTpJI9F+dE/EcSbNtWJGe6wtop2ltyegA1prDcPAuXbqMVW5ZLMxEAHxKCvSQsx/GqVU9mZY7LFq3YSfQO8KItLcxTjxXIt2gNSSTA9JP0okwd1hJVFiQNpJ66nehO3Z70ZEeFWFtZtIkhS2+hI29aMFINsOAfDC77iBB09RU16y8sSnrAp7EA5TKSsidRG8dBrVJ2g4gFtFEGzBfOPaI94gUR2zroPdyM+17zyoP7UMvfaDcCQf2pyiRy0UetR0JSmsklr2wf5Id++p8QAE8+g6SOVSezmO1Iy7wSdduWlV94gIiz4mulWjooAX5sxo44ddtOSqFRcAj1FWtRbiOCvp4pzyRrlsPK+Wo5wamcExWdSp1dNPNhybzB/Kq/jgZYdZBU+0on1B8qYuvFw3EIBgFfMg6jzFHQ3ul58MHqWmWpjjyug4wTQupC/CkXWWTMTVPgsULihgIOxEzBFSwPKvSxw1uR4ycHB7ZdhnwOPu6eh+prtI4D/d7fofqa7VKXZdiuAZx90W1d2kBZPzMAedZtiMebtzvW3uMABr4VzBR6DU6+lEXbbjy3YsWTIzeJuRM7DqBJM+lV3C7AuJ3ZmCpQHnlJBMe8VSvueOWaPp+m25b7Z6/w+Es3EYjR0j/pOs8jO9EcLpzbLAjoJM+kmqvhdmFIu72bjKsHfz94Iq57P8J+8E3bk90TAH+IR+1zyDpzqj+nnd/Y1paqunjz9isWxddbi2ELFjknks+0xbnA0p7Hdgne0q2wlshpk89IOg93wo8RAogAADYDSuE1chpIxw8lKzVynnjsB+E9hLtjD90XttJk7iebfQUvFcLvK0m34F9nKc3qzAc+QGtGZNeDfyKM9HCXIY6yce+jP7yLfujMsi1IUk7sYLQPKAPWaVeIu95hVIX8OWIPs/s6eg+FF/EuDJdBIhX5Ec/Xr60H8G4cbObvFCXWZ+8nWSSef7MHSs26h1P+DRqvjbHC78gNhLbSQunM6x8yRGx50Y8JvZbYhoXoYaPQiD9arOE9n3a7lAV7hknmiCdWJ6a6Cj/h/ZSzbALjvX5lxoP3U9lR7p86uTolNclOOqhD6eSrtQ4016EULdsuHqri4AwZ2OYQY0Agg/EVrFu2ANB/PupTAbHX+fOkho9jymCzWbl0fP15wIO0HeP4UQcJsW/C9houEgXCQfZGukDeY5cq0fivZDC3xL2VVv208Bn3aH3g0PXOyvcHxHOn6rjwn0eDRvjKMR9PNSljoXiLYdCDEH61QLwtrLQYa1KnbUToY56aGru6gVIys69J1907/GoDowAZGzIdRm0gTsfSs6ttGlNRbyctXvu10GTkOhjprEjmR+ZojRwQCNiAaHMe4KmVII0zRIHST0qd2exEhrZIJXxCNirbx5A1ten6h/8AnIwPV9JHHuw/c0bgX93T0P1Ner3Av7unofqa9Vx9mUujGk4Y5DNAUNIkmIBmcs7+u1XeBsBUQjZdIGnpBPSoOM4mgBW0GJGgZth1KgnUnqdqg8Md7l2SzMtuWYkkjMfZHSdz7qy1XO1/LhHpJXV0p7eWXuJBuMEX2rjBf/doSfcN60DC2BbRUUQFAA/n50Bdlz3nEEHJEd/foB9a0QmtPGGkukY0M43Ptlff4pbW5kZwHOynnvz2pteLWiJF1I5mdtt+m/zqeyA8qZ+7rrKrB30GtHySEJ8cpZYuJlglvENdIX4NPwp5MWv7a9PaHlznzFM4q2i3FTulOYROUaQdBttNdfhVk/8ApJEmPCPL+Ao4OJK3fMekiqPtlh/wu+XZdH/dOin3HT31YrwezObu1nUyNNxB+M08uDTuu6yju4y5Trp0MmlcdyGyQ+z/AAvuLIkeN4Zz58h/0zHx61Yg0pmoYxV8Oyl3QEsU0a6mxECBud9TptSS7OWEsBOtw00uMm4ywfCFaeuYkR6jKaoLd3lnAlu70vmfDMRmWMxOQH9460i3i3ABDk5WYsPvCER4AJJXUeXLWgBhOHpN9FdSrAFWEEHnVCTfgFGvEaqCDbbMJEOSfWI/y+dTMDeum6Q4uBQI1VYJECQyknxbx51zWTuuQNxeAv4a89pCWTdRv4TtuZHTTmKjXcfd1dAdJDrln1kD6xRV2xtkNZZIk5115x4hHXn8aHWPe6FclwbHaevrWTbDbPBtUz3Vp+RvA8VzAykcjl6fu7/DamFx3d3hctxpoRyYEzHlNcuWmttLeKNQY189RS7z23OUyrEaGN+eh2oR+MlKI0krIuEjXOzN9bmEtOuzAn5mR7jpXqi9i7ZXAWAeSn/uavVqKbZgOpJ4MgwGFN+4xMC2pIgz4zrEgfq1cNYW1ayqBuToefPT+eVNcNhSRuRMAcgCak8QvZkG0ydvSq1cnK6P2NOyCjRL7kj7OxONut/yv/Kj/GX8iMwAJA5mB7zyoA+zQ/1m9+4B86PeIA922UmfKOvLNp8a0H9TMxdIHzi2Y95psTC4kZSViR7MAaia8mLKySzSdApxCGAwMsDESAQQPSu3g4QAG7PtE/haCCpHTWfflFdNlpg5jmyw+S0QANwB0iFI5aUPIRp8Q8BQ9zMCQB31tmcNsTPoIjXxUsYpyQSzgSAVz2yDBUMSZ6AzHWuKmrMUaQQQO7tyNRABBkkTE8gKRcw58KlSZAM9whAfdiddzBBA2J8qOGEd+9Xcrn8WSSFB7slYI1AzQRy1q3wRJtqWzSRrmAB94Gg91D7I5B8LSCTLYdTIbLmA8XM60QYG3ltIDyUaRlj3cvSaKycOOKbyzrTjik1HJZHTEqg5gddh+YpRwSndV6eyNflrUd+Jor5GLTBPsEiAJOoHSo2E4gocsbrMtxoRcraGRpqNP96VLBzLJbAGgEAbAbCllKYwuLW4MyGR7x9aezVwCi7ZZe6tlxpnj00308xQvZ8JKjVDqjSD661f/aNjzZw1plgzcykNsQQ0zQXg74gz4QZBSZg9Vn41Qvi3Ns0NNPEMF7cAuLDc9j51TcQsd2PCcwGpXmPNfKmPvd62VBAKsdGB0Pr0JrtvHLcJMwRIhtx19R5VFCDTJpTya72HeeH2DtKn/uauV3sKR/R2HiIyH/uNerRXRkS7ZndpQNNef1pOLPhEfzpV1d4NqSo61W8YwpRQSOZ+lQUQatTL910JVNIV9npjGXvNB9f96OOJGbT6E6bBc/P9n9agTsAf68/+n+Yo74pbm00xsN5jcb5da0PLMxFMBOUZDAGVpsbiZIGugOgjrTaYZQoHdKfauL+AREhY5nxSknrp0phXQKv6LRp2u8gAsc50Oh8jzpy7bE3GAtzGYH8XZmjxRzOu2xjlQGR6xaBbVBDBi34BEjU6kn93TqK5atAIPw4KMGH4DaTMwJ6gGeXvpGVCNAmQyqfpSZnxBj01NIuLqc2SFkCFvDxEwskHUZiZiuyHA/esCbisgOaF0stuCQCYOqgTtG4q5wRi0kCBlGkRHuO1D/dhFYDLmQ5T4LxEEEGPF4tANfWiDDD8NNP1RpBHLodfjrXNhSHS1eLUjSmsZfyCQjvyhBJGnOhlDYwSs9dzfxqB9/8AaHd3fCJ9nf8Ad671DwV4WWgW8Q+YKPYkDb2iDp0NDgBdZq7UP+kYaO6vb5Zye6fTzqZGlcAF/tExot2LZZA6lypU9CtBd64l7RFKiAc3MRpBE7cp9KNftCsBrWHVjobsnnoFPSqDA4W2qjKsGdvONYJ3BrPvwpZL+n5jgjcLR1WdGG0HQjzjUa7RyIpniXAZOe3oTqV/ga7xHCXVYPZjTdSPXbr+VWeEclQNVMfz86h5XKJ8J8M0LsAscNwwPJP/ACavVL7MrGEtR+z+Zr1XlJ4MqS5ZFS3lMlSB8qou3Vs9wpgRniR6NRLcxQAJ6aUO9t8SDhQAAPGp+Rq5FcpmfB8gz9n5/rz+ds/UVoeLtZ1KyyzzUwRtsRtWcdhH/r5H/KP5VouIxKqpZjAG5qOT+TLkeiNe4UGjx3RoB4bhHx6mmbnBV/xL3/yn0pleMEsCpQo2Yg5XmAD5QNqTb4y5UmbZJnLCXCDlylp06Gi2MiVaxSI3dZmmeZJ3AMBuniFSVmaqRisxRhlMkKT3TzmlRInYRAk9K7f4ldy5gf1mH6FzoBroDyJGtINkuM/nTZOtVlzG3IceKVAGlgmWkAlZOq7elWFqconeByjXnpyothTEmuzSorqrSjDancnQDrS0uKfZIJ8jPTp6ioV17jo6tZ0IKx3g1BBB15RTFoiw0lUthwT47wGo2UT6Lr50GDJdV4CmsMzkSygdMrBgw6gipC712WgMGu0nHcMHW3cvIHScy6nLmAAzQCFO1NWMEjqGQgqdQV1B9KyrtjiGOKuXRKXQzd4NoOYhdjExGvkKMPsl4obtq/buOCyurKp3grBjykD41C47+QtuHkI7+DiRUX+jxM7+VEb2R0FI+6elL7YVqOAi7OpGFtDy/M16pPCbeWyg6D865U20gcslNfymZBE/OqLtrhwuFWGkl1Pyar1OJKfagwdxVP24uocMoXbvAfk1XFl4KUMbgO7DvHER522/KtH4grG2wUEnSAGynfqdqzfsQf7RX9xvyrUyNagl9TL0eimt4G4xyN3gQEkOLup2iQBtpt5mpX9FKZJa5qTpngDnpppFcu8ZsqSGcAiQRB5aGYHWlDi1tgGGcgsF0Q7kDfTaDvRQTlzhaECc5iT7Z19ddR5GvHhVvMX8RYmfbbeZECYFQrt1fvGf8UkSsC2Y9mNT7p+NTTjtYyXB4ZkrA2kCZ9rlHWgEaucGtFQpUkamMzbmJ2PlUkKAABsNKiHieoHdv7MycoA02Ou86epqbb8QGkTr6eVc0cJO9JLUq5ABJMACfd1qrTi2a4VU2yoBMgknY8o8qUdNFmu9Q8bYtYu01s6rMExqpEHQkeQ8qGu0vb9sHbQ90lxrkwZYKoBiToCSdRpppvTXYvt2MXdNpbdqy2XvIXMQ2kEyToQcunQV3AOUy24Vw3E4N0t237zDEbNupA238MxuJHkKuW4uvMlSNwRtO2vWmb2JNtC15kCgjYEb6czqTI26ULYbiCXbQtC6tx7JBRg3iKiRDxuwU+/SoW2ngWcmucDOL7GYXE3RatKUli127mLM4aTEuTJ2bXaiHgn2e4bCEvZN0vB1Z9D1gAAeVReHnIHefExEf9TLb09wJomwYaGaJyPcRvMCWX6inRGpt9kQAnlSxpStmjakumm4qTHgiCXhh/BT0r1I4R+gSen5mu0w2TFP6ccMSG66U8eOteXIeWtUbnU+p+tP8L/SN+6fypoN5EcF2XHY0f2iv7rflWlcXJFokEjbUMEO/wC02grNuyOnEU/datJ4wk2TEzpsoY78g2lLL6mTLopXxBDAM0KkB2+8KIzCDmAWZHij30lPEqqWHiOf9M5JQZpYMBG2bTbanLtxjnIFzxDQfhLEakjeTvqdgTXHuwrKLhYZhkbvlUseYUgeEANMelAZDdtcxRvARJXQ3SdAWPlOWYJ0NIt4AAxlAuMD4hbuEeIcyzRqMwI8xtS0xJLL4lJQHQ3mMhSSc2RYYjnNcsw/dAQVzGSO9PiGUmCYEQAfFpvXYOGDg9JVIUQuX7uJOx0zNtJLeWlO9s+0bYDh/fW1DXCbdpMwEKWHtEbHYwOsUi6dGlRrLXCbDwR7QPjaFgyTPyAqBx3i9niFtMPbK3MMcrXGQwSy+yiyPCBoxI8gDE1HZNQWZMZRcuECHZD7Tsdexlm1edblu44RgbaiAxiQUAg7da15RHSsy7P9h7GFxlh2e405yoIABZMpWSu8SxjSSBR1xLjy20OSe8MKoKmATzJiDEGo4XwsliLGlFwWWik+0ns+cRatlSCy5lyHUnMVIZY9krHPSKg/Zp2MTDO7vcDXmUKo2CqdWidWOgFN4vjeS9l1YkIW3kh/1j0YHU+tS7l06lNCviHLbfUbEaweoFW1SkU5amWeuCy+0fDMcEcqllVgzkDVAAYYdNTHvoH7EYu2MZh1BGZmKzESCpka77beYog7SdrHv20sAsggtdbLlL6+Aag5QQMxHmKD/wCj0sfiZcwUaakHrPkfSqFkoqePJsVVWTq3pcM1BuGOcWVRRkXLcOsADXQ9CXU+Ws6RWS9tO0t25jsQS7933jBVVzlWPDoFIBPhn31rfZbGNcPcX/09pTkf/Es3IBBO7FZWZ5gGgjtJ2Pw13Gt3Bbu5Yv49DcJOcqTsu2nlpTylGC3MqU1O2TjEc+zLjVy7auLedmFsqEZjJ1BlZ5xAPvo3OLA5zVT2es2bVsWURVC9NZPMknUtH5Vd5FjlFT1WRmsorXwdU3GSwFXBrmawh6j8zXaTwSPu9uNo/M16nFPny43iPqfqakcLf8Q/un8qZur4j6n6mnuFL4z5qfqK6HY76Lnss/8AaVv0atM4xraIidtMpfn+yuprMezI/tG16PWk8XI7oyREjckc+q610n8mMlwVa4YAqFXKxUDOtgALMEHxGQANCPWkWCQGgXF08IK208RIjL5wDr0pDXchE5ZyQMq3H0IJEyYiWPnBp1MKQECqV8RYlbAiZgE5j4CNdec1wwz35M6kEKI/GUSZUS2UabnX+NexN+WfVZAGcG45KnMNAEHWB8aes4W4CSEuGNIi2gca6joBoYNLOButClXyzqxvQxkj9ka/rfKhk5kTG4VbyXUKypJgZLhPj8LTrqfTSgbs7imtsbRsXLdi27otx5Usx2DaAFjBMjkBWlJwoMDnzSSZ8bEc9vKq3j4DXrNrcKrNG+/hHyBqnrNvtNyJqM7uCJb4kApJ/VBI0PviRr/vVJxTjD4rD28Rhg02ic9qCxIORQfDpy5ajpRXhcIDaggHMNf5+dUf2ecMGXEWHOYWr4AIJWcyzy9Y91ZHpntuyUlnKLWpTax4BjBK7Y4sZcxmKqdpUCGDQSRtHkKIpDLcUGCykAEhSCQRrJ033oZvXbGI4hiHv6E3WVcxIgKcgGnko3q87N2cMuLt93lYlym+aZBnQ716ONmFgyJ1pyX4G+OYRsPgQmXIb1xQvjFwsFEt4hsBC1T3hmVRdkJnTPG+WRm/Orz7Tcb/AFi2ijS0maBtLtP0AqsUK4gkKCNS2wEEnbXYbDWsyaVcuj02kxOp5eOP2CTF8SNvHXyv6qDLHIZYEHp4R8Ko8Pdy2LUxOZR7is69dZNSOz2JLXHt27X3s93bS4ytlVESSSztpJECBOxqh49xG0l7u8OWuIJIVswKEErkfMPGB1UxFSXRdiSRm6OxUylu8/8AQjtYkqDB8RD3B6TFM3e0NwT6R01mKdxFlFweFxagO90i04uEwhzEFQqkAgHkZnemOK4FRJBgk7RtzqGv+n8WQ66yNslJI1jsXdz4Cwx3KT8zXqT2E/4bhv8AT/M16tFdFNGI31YT4G1J5eZpvAXwLmumnP1FWVriDKd5AP51YW1tXI0Uzyj+dai95xeWiN2NdojdnLv9o2jy8VauT86z3D4W3acXFQBl0BHn5VaHtBegQZnyHSllqlnOAq5BazdK4CfOgpsddb9okagTvFVT9p7kwQx3kZjM66Ry5Un6tvpDe99kaMbwHMfGmbnEEXQsonz/AIbVni8fU+0rATygjrT2G4rbf2WE9Dp8ajlqbPEQe8/sGr8atjXOPcJ+IoR7T9q7OFvpcYPdFwZYUAFcgERm9qSxHKpNzFoozMDlA3An5AwBQCuNTE8UN11Y2bTDKuhgLoojnLeI1XVktQpRmuEiSu6SeUHJ7bW7eKt4Tu3z3MnikQM65hIOsgVdcDwS2blx0U5rzZnliRzjKD7O+vWsx7V8YU8Tw9+2pXL3UkgSSrsNY/ymKPL3bOzbZcilwfPKR7iNfWaz51WU7ZaePMlyTS1EpYyzKOMYdrnEb1tfafEOoHTNcP8AGrHsBh2XiltedtnmeoDL9ac4RdRuMXLx0Rbj3iN9AwJ+te4FiMvE77ocumIZSeWuYT8a225uG3p7f9iOQb9uuF22s3L+WbsKM0naQNpjag/s9aa9ihZvLNsgkqRE+ElfjBqzxtrFsjs5d7fMhgy6GSTlOg0pdjjq27puBQT3dsa6SZfp5VQqVsa3GUtzLVE5OEsMKPs4wipexVtAAAggdAe8FZHj1KYu5M+G409YmfzrWPs84rbbHOykRctiROxDMSDOsiaAu3ZWzxfEBCIzKeu6qeVaqTSKdbe7LDHhfZ43uE2WdiouX2voFPsrAUDXm2QnymnuIYYEH4VacGxKtwixlI8BAMcva668qHuKcRykiRrrWZapO/C6R1rzwad2MWMBYHRPzNer3Yls3D8Oeqfma9Wsk8CLJiTHWn8LdVdSpJnkfpUVjJroB5GoWR7QhwuLVpIzep68oFLEI0FmaT+Ua0Pqp25b1wOepg6HzqB1oRxCS3xITEweQ3muXMHbuNLzM/tEaenTnVJaxJJGbcaD4aRVnhMTI9kAzHr8fpUMq8coToX/APzSs8pdKoI8MZj56+6qnEdm3QEgI0E+y2pk6ctKITehvagdB6Vwsu5Ovl+dQqdkX3wNvBxeI4nDKxyPoJJgRsdAToabucOy5jh7Tm3cy3Q7iSSyJmysu4zZ9DBHMURXVU7yZ6/ztSrIyxlJHppUquxHhHb1jAGX+z9+/cQomtpXdgxjMAVMLpq3lU7F2mtNlcCTsdQPZmATGoG/nRV9+YCCflXTfW4mVwHB3VhmHz0pHqpeY/4H3R4Rl3Abpa/cIBJZGO06Zgdqf4ddyY8zpIujXT2rbD5yK0Th/CsPYuNdtW8jMCCRMRPIHal4zC4e62Z7KO42JXX+BqX9d8uI8D74gLcxly2vgzKWkELMQQQZjTUGrDsrgheuh7iobMEOLhg5lXQhdzyq/u8CsEz4l/yg+nxqO3Zyydnbzk0kroTi0spv8BjcksIn4/snaZQMOluddSxMcvDqRWZ8ewpXGXVXQowXedQBz8zRfi+CXU/RYiAekqTvOx2oducBdLma4DcMkk5tG5nMd5PzqTSKUO57vtxySRsTQrgPak2GYOW1kNJ3P+aeY2mrXiGIS9kdGIG2vofnp86puPXO8ZbgtZLkBSsSGAGhJ6/7VHwGGZQS3Pl5+lWtib3jTaksn0Z9n3/DML/pj6mvV77Ph/ZmF/0x9TXqsojMUJIOx+FOHEMREf8A1/2rfa7UbjkVowE4t+mm3sf7VzMeY08lj6Vv1epNiO2nz/etHz+Bp7D410EANBM7H+Fb3Xq5wTBtRgt3Eu55j3Hf4U+vESE1BJIjbbWtzFepHVFg9tGFXOLmPYM+h99PpxE7w207bVtxpJoOiIHWjGU4gJ9owSR7JE+s6iuYjG9JPuP8K2eu0n6eIPbRjC8QKrvEeW9NJjyfDO/kf52raTXaCoiFVoxO5xGAYneBAmYpgcYaNumsVuIpa7U6piN7aPnu/j2J/XOvQ1EvYtwIGYTv4T/CvpEV41PGtIdJHzPbvGACraa7H3cq4uGY669Yg19MV4021BKvsEscMwoP+GPzr1XCbCvU+Q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elevangelioeterno.com/v2/images/imagenes-web/doctrinas/la_ley/clip_image002_0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068960"/>
            <a:ext cx="2808312" cy="2832349"/>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364088" y="5901309"/>
            <a:ext cx="3600400" cy="830997"/>
          </a:xfrm>
          <a:prstGeom prst="rect">
            <a:avLst/>
          </a:prstGeom>
        </p:spPr>
        <p:txBody>
          <a:bodyPr wrap="square">
            <a:spAutoFit/>
          </a:bodyPr>
          <a:lstStyle/>
          <a:p>
            <a:pPr algn="ctr" fontAlgn="base"/>
            <a:r>
              <a:rPr lang="es-CO" sz="2400" b="1" dirty="0" smtClean="0">
                <a:solidFill>
                  <a:srgbClr val="FF0000"/>
                </a:solidFill>
              </a:rPr>
              <a:t>Si </a:t>
            </a:r>
            <a:r>
              <a:rPr lang="es-CO" sz="2400" b="1" dirty="0">
                <a:solidFill>
                  <a:srgbClr val="FF0000"/>
                </a:solidFill>
              </a:rPr>
              <a:t>tu quieres saber que es pecado, lee la ley de Dios.</a:t>
            </a:r>
          </a:p>
        </p:txBody>
      </p:sp>
    </p:spTree>
    <p:extLst>
      <p:ext uri="{BB962C8B-B14F-4D97-AF65-F5344CB8AC3E}">
        <p14:creationId xmlns:p14="http://schemas.microsoft.com/office/powerpoint/2010/main" val="232706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wipe(down)">
                                      <p:cBhvr>
                                        <p:cTn id="12" dur="580">
                                          <p:stCondLst>
                                            <p:cond delay="0"/>
                                          </p:stCondLst>
                                        </p:cTn>
                                        <p:tgtEl>
                                          <p:spTgt spid="2052"/>
                                        </p:tgtEl>
                                      </p:cBhvr>
                                    </p:animEffect>
                                    <p:anim calcmode="lin" valueType="num">
                                      <p:cBhvr>
                                        <p:cTn id="13"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2"/>
                                        </p:tgtEl>
                                      </p:cBhvr>
                                      <p:to x="100000" y="60000"/>
                                    </p:animScale>
                                    <p:animScale>
                                      <p:cBhvr>
                                        <p:cTn id="19" dur="166" decel="50000">
                                          <p:stCondLst>
                                            <p:cond delay="676"/>
                                          </p:stCondLst>
                                        </p:cTn>
                                        <p:tgtEl>
                                          <p:spTgt spid="2052"/>
                                        </p:tgtEl>
                                      </p:cBhvr>
                                      <p:to x="100000" y="100000"/>
                                    </p:animScale>
                                    <p:animScale>
                                      <p:cBhvr>
                                        <p:cTn id="20" dur="26">
                                          <p:stCondLst>
                                            <p:cond delay="1312"/>
                                          </p:stCondLst>
                                        </p:cTn>
                                        <p:tgtEl>
                                          <p:spTgt spid="2052"/>
                                        </p:tgtEl>
                                      </p:cBhvr>
                                      <p:to x="100000" y="80000"/>
                                    </p:animScale>
                                    <p:animScale>
                                      <p:cBhvr>
                                        <p:cTn id="21" dur="166" decel="50000">
                                          <p:stCondLst>
                                            <p:cond delay="1338"/>
                                          </p:stCondLst>
                                        </p:cTn>
                                        <p:tgtEl>
                                          <p:spTgt spid="2052"/>
                                        </p:tgtEl>
                                      </p:cBhvr>
                                      <p:to x="100000" y="100000"/>
                                    </p:animScale>
                                    <p:animScale>
                                      <p:cBhvr>
                                        <p:cTn id="22" dur="26">
                                          <p:stCondLst>
                                            <p:cond delay="1642"/>
                                          </p:stCondLst>
                                        </p:cTn>
                                        <p:tgtEl>
                                          <p:spTgt spid="2052"/>
                                        </p:tgtEl>
                                      </p:cBhvr>
                                      <p:to x="100000" y="90000"/>
                                    </p:animScale>
                                    <p:animScale>
                                      <p:cBhvr>
                                        <p:cTn id="23" dur="166" decel="50000">
                                          <p:stCondLst>
                                            <p:cond delay="1668"/>
                                          </p:stCondLst>
                                        </p:cTn>
                                        <p:tgtEl>
                                          <p:spTgt spid="2052"/>
                                        </p:tgtEl>
                                      </p:cBhvr>
                                      <p:to x="100000" y="100000"/>
                                    </p:animScale>
                                    <p:animScale>
                                      <p:cBhvr>
                                        <p:cTn id="24" dur="26">
                                          <p:stCondLst>
                                            <p:cond delay="1808"/>
                                          </p:stCondLst>
                                        </p:cTn>
                                        <p:tgtEl>
                                          <p:spTgt spid="2052"/>
                                        </p:tgtEl>
                                      </p:cBhvr>
                                      <p:to x="100000" y="95000"/>
                                    </p:animScale>
                                    <p:animScale>
                                      <p:cBhvr>
                                        <p:cTn id="25" dur="166" decel="50000">
                                          <p:stCondLst>
                                            <p:cond delay="1834"/>
                                          </p:stCondLst>
                                        </p:cTn>
                                        <p:tgtEl>
                                          <p:spTgt spid="205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fltVal val="0"/>
                                          </p:val>
                                        </p:tav>
                                        <p:tav tm="100000">
                                          <p:val>
                                            <p:strVal val="#ppt_w"/>
                                          </p:val>
                                        </p:tav>
                                      </p:tavLst>
                                    </p:anim>
                                    <p:anim calcmode="lin" valueType="num">
                                      <p:cBhvr>
                                        <p:cTn id="31" dur="1000" fill="hold"/>
                                        <p:tgtEl>
                                          <p:spTgt spid="4"/>
                                        </p:tgtEl>
                                        <p:attrNameLst>
                                          <p:attrName>ppt_h</p:attrName>
                                        </p:attrNameLst>
                                      </p:cBhvr>
                                      <p:tavLst>
                                        <p:tav tm="0">
                                          <p:val>
                                            <p:fltVal val="0"/>
                                          </p:val>
                                        </p:tav>
                                        <p:tav tm="100000">
                                          <p:val>
                                            <p:strVal val="#ppt_h"/>
                                          </p:val>
                                        </p:tav>
                                      </p:tavLst>
                                    </p:anim>
                                    <p:anim calcmode="lin" valueType="num">
                                      <p:cBhvr>
                                        <p:cTn id="32" dur="1000" fill="hold"/>
                                        <p:tgtEl>
                                          <p:spTgt spid="4"/>
                                        </p:tgtEl>
                                        <p:attrNameLst>
                                          <p:attrName>style.rotation</p:attrName>
                                        </p:attrNameLst>
                                      </p:cBhvr>
                                      <p:tavLst>
                                        <p:tav tm="0">
                                          <p:val>
                                            <p:fltVal val="90"/>
                                          </p:val>
                                        </p:tav>
                                        <p:tav tm="100000">
                                          <p:val>
                                            <p:fltVal val="0"/>
                                          </p:val>
                                        </p:tav>
                                      </p:tavLst>
                                    </p:anim>
                                    <p:animEffect transition="in" filter="fade">
                                      <p:cBhvr>
                                        <p:cTn id="33" dur="10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randombar(horizont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736304"/>
          </a:xfrm>
        </p:spPr>
        <p:txBody>
          <a:bodyPr>
            <a:normAutofit lnSpcReduction="10000"/>
          </a:bodyPr>
          <a:lstStyle/>
          <a:p>
            <a:pPr marL="0" indent="0" algn="ctr" fontAlgn="base">
              <a:buNone/>
            </a:pPr>
            <a:r>
              <a:rPr lang="es-CO" sz="4100" b="1" i="1" dirty="0"/>
              <a:t>Una ley espiritual.</a:t>
            </a:r>
          </a:p>
          <a:p>
            <a:pPr marL="0" indent="0" algn="ctr" fontAlgn="base">
              <a:buNone/>
            </a:pPr>
            <a:r>
              <a:rPr lang="es-CO" dirty="0"/>
              <a:t> ”</a:t>
            </a:r>
            <a:r>
              <a:rPr lang="es-CO" b="1" dirty="0">
                <a:latin typeface="Agency FB" pitchFamily="34" charset="0"/>
              </a:rPr>
              <a:t>Sabemos que la ley es espiritual</a:t>
            </a:r>
            <a:r>
              <a:rPr lang="es-CO" dirty="0"/>
              <a:t>” </a:t>
            </a:r>
            <a:r>
              <a:rPr lang="es-CO" dirty="0">
                <a:solidFill>
                  <a:srgbClr val="FF0000"/>
                </a:solidFill>
              </a:rPr>
              <a:t>(Rom.7:14)</a:t>
            </a:r>
            <a:r>
              <a:rPr lang="es-CO" dirty="0"/>
              <a:t>. </a:t>
            </a:r>
            <a:endParaRPr lang="es-CO" dirty="0" smtClean="0"/>
          </a:p>
          <a:p>
            <a:pPr marL="0" indent="0" fontAlgn="base">
              <a:buNone/>
            </a:pPr>
            <a:r>
              <a:rPr lang="es-CO" dirty="0" smtClean="0"/>
              <a:t>Por </a:t>
            </a:r>
            <a:r>
              <a:rPr lang="es-CO" dirty="0"/>
              <a:t>lo tanto, únicamente los que son espirituales y tienen el </a:t>
            </a:r>
            <a:r>
              <a:rPr lang="es-CO" dirty="0" smtClean="0"/>
              <a:t>Espíritu Santo </a:t>
            </a:r>
            <a:r>
              <a:rPr lang="es-CO" dirty="0"/>
              <a:t>pueden </a:t>
            </a:r>
            <a:r>
              <a:rPr lang="es-CO" dirty="0" smtClean="0"/>
              <a:t>obedecerla </a:t>
            </a:r>
            <a:r>
              <a:rPr lang="es-CO" dirty="0" smtClean="0">
                <a:solidFill>
                  <a:srgbClr val="FF0000"/>
                </a:solidFill>
              </a:rPr>
              <a:t>(Lea Ezequiel 36:27; Jn.15:4</a:t>
            </a:r>
            <a:r>
              <a:rPr lang="es-CO" dirty="0">
                <a:solidFill>
                  <a:srgbClr val="FF0000"/>
                </a:solidFill>
              </a:rPr>
              <a:t>; Gál.5:22,23). </a:t>
            </a:r>
            <a:endParaRPr lang="es-CO" dirty="0"/>
          </a:p>
        </p:txBody>
      </p:sp>
      <p:sp>
        <p:nvSpPr>
          <p:cNvPr id="4" name="3 Rectángulo"/>
          <p:cNvSpPr/>
          <p:nvPr/>
        </p:nvSpPr>
        <p:spPr>
          <a:xfrm>
            <a:off x="323528" y="3212976"/>
            <a:ext cx="4572000" cy="1815882"/>
          </a:xfrm>
          <a:prstGeom prst="rect">
            <a:avLst/>
          </a:prstGeom>
        </p:spPr>
        <p:txBody>
          <a:bodyPr>
            <a:spAutoFit/>
          </a:bodyPr>
          <a:lstStyle/>
          <a:p>
            <a:pPr algn="ctr" fontAlgn="base"/>
            <a:r>
              <a:rPr lang="es-CO" sz="2800" dirty="0"/>
              <a:t>Es el Espíritu de Dios el que nos capacita para hacer su voluntad </a:t>
            </a:r>
            <a:endParaRPr lang="es-CO" sz="2800" dirty="0" smtClean="0"/>
          </a:p>
          <a:p>
            <a:pPr fontAlgn="base"/>
            <a:r>
              <a:rPr lang="es-CO" sz="2800" dirty="0" smtClean="0">
                <a:solidFill>
                  <a:srgbClr val="FF0000"/>
                </a:solidFill>
              </a:rPr>
              <a:t>(</a:t>
            </a:r>
            <a:r>
              <a:rPr lang="es-CO" sz="2800" dirty="0">
                <a:solidFill>
                  <a:srgbClr val="FF0000"/>
                </a:solidFill>
              </a:rPr>
              <a:t>Hech.1:8; Sal.51:10-12). </a:t>
            </a:r>
          </a:p>
        </p:txBody>
      </p:sp>
      <p:pic>
        <p:nvPicPr>
          <p:cNvPr id="3074" name="Picture 2" descr="http://antesdelfin.com/ilustrations/holyspir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20177"/>
            <a:ext cx="3209925" cy="20478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5661248"/>
            <a:ext cx="8496944" cy="830997"/>
          </a:xfrm>
          <a:prstGeom prst="rect">
            <a:avLst/>
          </a:prstGeom>
        </p:spPr>
        <p:txBody>
          <a:bodyPr wrap="square">
            <a:spAutoFit/>
          </a:bodyPr>
          <a:lstStyle/>
          <a:p>
            <a:pPr algn="ctr" fontAlgn="base"/>
            <a:r>
              <a:rPr lang="es-CO" sz="2400" dirty="0"/>
              <a:t>Al permanecer en Cristo, recibimos el poder que necesitamos para llevar frutos para su gloria</a:t>
            </a:r>
            <a:r>
              <a:rPr lang="es-CO" sz="2400" dirty="0">
                <a:solidFill>
                  <a:srgbClr val="FF0000"/>
                </a:solidFill>
              </a:rPr>
              <a:t> </a:t>
            </a:r>
            <a:r>
              <a:rPr lang="es-CO" sz="2400" dirty="0" smtClean="0">
                <a:solidFill>
                  <a:srgbClr val="FF0000"/>
                </a:solidFill>
              </a:rPr>
              <a:t>(Lea Juan </a:t>
            </a:r>
            <a:r>
              <a:rPr lang="es-CO" sz="2400" dirty="0">
                <a:solidFill>
                  <a:srgbClr val="FF0000"/>
                </a:solidFill>
              </a:rPr>
              <a:t>15:5).</a:t>
            </a:r>
          </a:p>
        </p:txBody>
      </p:sp>
    </p:spTree>
    <p:extLst>
      <p:ext uri="{BB962C8B-B14F-4D97-AF65-F5344CB8AC3E}">
        <p14:creationId xmlns:p14="http://schemas.microsoft.com/office/powerpoint/2010/main" val="1178138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barn(inVertical)">
                                      <p:cBhvr>
                                        <p:cTn id="19" dur="500"/>
                                        <p:tgtEl>
                                          <p:spTgt spid="3074"/>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randombar(horizontal)">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509120"/>
            <a:ext cx="8229600" cy="1944216"/>
          </a:xfrm>
          <a:solidFill>
            <a:schemeClr val="accent5">
              <a:lumMod val="20000"/>
              <a:lumOff val="80000"/>
            </a:schemeClr>
          </a:solidFill>
        </p:spPr>
        <p:txBody>
          <a:bodyPr>
            <a:normAutofit fontScale="92500"/>
          </a:bodyPr>
          <a:lstStyle/>
          <a:p>
            <a:pPr marL="0" indent="0" algn="ctr">
              <a:buNone/>
            </a:pPr>
            <a:r>
              <a:rPr lang="es-CO" dirty="0" smtClean="0"/>
              <a:t>“</a:t>
            </a:r>
            <a:r>
              <a:rPr lang="es-CO" b="1" dirty="0">
                <a:latin typeface="Agency FB" pitchFamily="34" charset="0"/>
              </a:rPr>
              <a:t>Amplio sobremanera es tu mandamiento</a:t>
            </a:r>
            <a:r>
              <a:rPr lang="es-CO" dirty="0"/>
              <a:t>” </a:t>
            </a:r>
            <a:r>
              <a:rPr lang="es-CO" dirty="0">
                <a:solidFill>
                  <a:srgbClr val="FF0000"/>
                </a:solidFill>
              </a:rPr>
              <a:t>(Sal.119:96)</a:t>
            </a:r>
            <a:r>
              <a:rPr lang="es-CO" dirty="0"/>
              <a:t>; abarca nuestros pensamientos más secretos, nuestros deseos y emociones como los celos, la envidia, la concupiscencia y la ambición. </a:t>
            </a:r>
            <a:endParaRPr lang="es-CO" dirty="0" smtClean="0"/>
          </a:p>
          <a:p>
            <a:pPr marL="0" indent="0">
              <a:buNone/>
            </a:pPr>
            <a:endParaRPr lang="es-CO" dirty="0" smtClean="0"/>
          </a:p>
        </p:txBody>
      </p:sp>
      <p:sp>
        <p:nvSpPr>
          <p:cNvPr id="4" name="3 Rectángulo"/>
          <p:cNvSpPr/>
          <p:nvPr/>
        </p:nvSpPr>
        <p:spPr>
          <a:xfrm>
            <a:off x="3201718" y="332656"/>
            <a:ext cx="2880320" cy="4031873"/>
          </a:xfrm>
          <a:prstGeom prst="rect">
            <a:avLst/>
          </a:prstGeom>
          <a:solidFill>
            <a:schemeClr val="accent5">
              <a:lumMod val="20000"/>
              <a:lumOff val="80000"/>
            </a:schemeClr>
          </a:solidFill>
        </p:spPr>
        <p:txBody>
          <a:bodyPr wrap="square">
            <a:spAutoFit/>
          </a:bodyPr>
          <a:lstStyle/>
          <a:p>
            <a:pPr algn="ctr"/>
            <a:r>
              <a:rPr lang="es-CO" sz="3200" dirty="0"/>
              <a:t>Las leyes humanas se refieren únicamente a los actos </a:t>
            </a:r>
            <a:r>
              <a:rPr lang="es-CO" sz="3200" i="1" u="sng" dirty="0"/>
              <a:t>externos</a:t>
            </a:r>
            <a:r>
              <a:rPr lang="es-CO" sz="3200" dirty="0"/>
              <a:t>. Pero de la ley divina dice: </a:t>
            </a:r>
          </a:p>
        </p:txBody>
      </p:sp>
      <p:sp>
        <p:nvSpPr>
          <p:cNvPr id="5" name="AutoShape 2" descr="data:image/jpeg;base64,/9j/4AAQSkZJRgABAQAAAQABAAD/2wCEAAkGBxIQDxAPEBAVEA8PDw8QDw8QEBAQEBAPFREWFhQUFBUYHCggGBolGxQUITEhJSkrLi4uFx8zODMsNygtLisBCgoKDg0OGBAQFywcHBwsMCwsLCwsLCwsLCwsLCwsLCwsLCwsLCwrLCwsLCwsLCwsLCw3LCwsLCwrLDcrKysrK//AABEIAOEA4QMBIgACEQEDEQH/xAAcAAACAgMBAQAAAAAAAAAAAAAAAQIDBAUGBwj/xABCEAACAQICBwUGAwcCBQUAAAAAAQIDEQQhBQYSMUFRYRMicZGhMlKBsdHwFELBFSNicpKi4QczgsLS4vEWJENjsv/EABgBAQEBAQEAAAAAAAAAAAAAAAABAgME/8QAIREBAQACAwEAAwADAAAAAAAAAAECEQMSITETQVEiMmH/2gAMAwEAAhEDEQA/APXGACueF2AXFcVwpiARAwEFwABXFcBsBXAKAEK4DuFxXEA7gICBthciwIJXAiFwJCEFwHcLiYrhErhcjcVwJ3AhcCDLExXFc6BsQCIHcQMVwGIBAMQCCmIVxXJsSuRuAEAFwAAuAgKHcQrgQMVwEBK4ERgFxNgJgO4CAgdwEAGUACNoBDuRAYmDEAxCE3bP5gSOd0trZSoVFTS7TO05ReUfDmzmtdNOuVXZo1XsRjZWuouX5vE4ytj7rlJPNHTHj39Xb27A4+nWipU5XTV+pkniOgNZZUKii5WhfJr8rve76Hq2hdNxrpRlZTtlmrS8OpjLC4q3ACuDZgMLkQAkRC4AACYAMQCAdxkB3AYgFciGFxCuBK4EbjAyxAI2gAVxAMQCAGzhta9Y9u9GjLubpST9t3+RsNcdOdnHsIPvSV6jW9R4R+J5niaji3Jey2217vNrpzOnHjv2lPSOJVnfM0f4vZldraW5rmuo8fibuyd15mBKdz0MtpjMLtQVWl36S9q3twfKa/UydB6cqYdpO8qfBXtKHWL/AENTgMZOjNTg7cGn7MlxUlxRtakKNdbdH91VftUJPuN//XLh4MzWo9f1W1kp4uOypp1YrNPKTXO3M35wX+mOgezpyxdRd+d4Ul7sPzPxby8Ed5c8uUkvincZC4XMqkBEAHcQXEAwEAAwARA7gILhDAQAMBDAyhAJm0AmLaFtrmQSNFrRp14SMNmG1Kd9+6yt5vM3e0eY66aVeIq7MH3ad1T6vi/iaxm6rS47SvbzlUbu5NuV3x43NTpTSCs4x45N9DFxU7Tf5ZPKceF+Zr8UmnZqz+7Hp6ysqpMikCiSSNLpZFZHQan6sSx1ZxUnCnCO1Oole3JLq38mc7F5pfA9x1BhQhhIQpPvtOdV5XnK9rp8Ut3Q58lsixudDaNjhaEKEJOSgn3pb227tmaDYjyqAAAC4CABgITAYCAgYrhcABiQmFwJCuFxBDuMiAFksTyRTOs3xI7IrHO5V3kkVyd+LFs9WWiIqvZfNnF63aElT28TRi5RabqwW+D4zS4rnyO4bI3NY5XGpZt8+Yqvdt77kqVdNKFRbUOEl7cP5enQ9D1x1DVTaxGDilUd3PD7ozfOn7r6bjzepTcG4zi4yi7SjJNNPk09x7cM5lPHG42LK+EcO8mp03unHd8VwfRhg8LOtONOnFynJ2SSuWaMoVqs+zoQlOUk+5BXbXXp4nqWoOhp4elOdakqdWpJWvbbUUuNtybe4nJyTGGM3Wgr/wCnDeFWzO2LXes3+6a9x5ZP+I5nRWla+ArbE1KLhJbdN3Uovmvhx3M9uNHrPqzRx0LS7laKfZ1ks49Je9Hp5HHDns/2+N5ccvxl6B1np4mEXdbTyyyu+TXB/aNwsVE8IrU8TozEOE1svzp1Yc0+K+R6RqzrRTxMVGTtJb7749JdOvma5OO/7Y/GMbPmTsPxUeY1iI8zFdNczDxeNo07qU1flFXZwmVdekbhVVzRK5zEceqqcqP5H3k/aS5mVQxUsmn4oXKz6Tj38re3Bsow9baXUtubcrNGFxCAkBECAuArhcBhciwIJAIQHkcNdcQnm6mXi/1Mha/1Vvcl4wbCWAXulE9HrkX/AA/jtvJmQ/1DlxkvjB/QyIf6h89h+aNJPR0eRRPRseRrrgm662lr7B8I/wBRfDXinxj/AEyT/Q4Weio8l5FMtEx5Dpj/AE7X+PSaeuFF+8vFI1GsUsFjVeotiqlaNaMdmduCbV9peKOKejLbm14NkXgprdUl5ssw18p2n7jvdUa2FwdFx24do86lXPamr5b1kuh0NPTuHlurQ+Lt8zyDs6y3VH8SUZ1Vlk14WF47fbSZT+PaaWKjJXjKMvBpldfSEILvNeZ5Ro7TdenK17Rtay3PozutHYqniaHaJbNSDtNXvZ71bocssLj66Y9ap1pxVGvRdPEUbwfsVE+/Tl70csn6M8yrUquDqRlGT2b3p1FkpLk1wfQ9Uq041qU6cuTcH8Lr5eaOXwlOm4zpVYbUW13X7t3GST3rfdPod+HPUc+Xj9Zurutiqw7ObtJL2b5eMOXgbvE0lWpS2c5QTcXztvTPLdKaKqYV9or9m5yjGV84yVnsz5Oz38TPwenqsZxlKbd4+zGWztZZXt95HS8cv+WLn3snXJ0+CxzoVoTTvF2U1e94PemdLCqlOSv3fag/4WcPVruezO2Vm3bNJvNrrvNzh8ZejTk87QceuTOXNj8rfD+47HRuJ7+y3vNvc5bRNS9SHVI6g44fF5p6YCuFzTkYmAAIBXHcgAEAAAhlHnjh1K5RMlxRXKKOMr0MaUSmUTJlErnDqalRiyRW49DIlHqV7LNyppRKK5EHFF8osg4s1KjGlFchdmi5xfILGtjGnQTNlq5iJU6korKMqab67LTRivcPB1NmpFc4+l2MvYuH1v413m+TZpcU7VpZ2u5relk1fPobOMsvM1WMf71vq8/gY4vtduX5GdSwka+HxFBtpTVOSla7jOzzt4o5LHav16Lm1FzpxeU1a8o89m90dboyf+54QW625f5MyvNJWXQTlywysjN4pnN1yGhNMxsqFbKGezUtnCT580dAoOnThFtPNuMo+zJN5NHN6WwcZylKC2ZNvJZJ5/MjofTUqD7GunOjfOL9qnLnDk+h6ssZnHlxy6V6doDvVV0ijqjmtUp05R24zUnJXjbjH6rijpDyTG4+V05MplfDuFyNwuVzSuFyNwuAXHchcZA7hcVwAdxkbgUcG393Iy+9xhfi10+X6g8Qun9Rz6O+2RIqm/uxW633f/BGVRPn5lkA2VyJba5kHNfaNaEZFbLJSX2iEmWIjIplULZSKZI3EqLlctw7/fRX8MV6XK4LmTwLvVk+VvRWXyJlWsJ62rfDmayo3KT5XbW/i7cOhm1K6Tb5LLx4FGGg6j2YravvtwRjG69dM7vxk6Nj3bvc3tdbcPkidSE6l404uc91kr2uZ9LRM5LOWwuUbN+ZutB0Y0JZbpZSb3353OXeXIuWsdRo9F6lVJSU672F7qzZsNOahUK9K1P93Xiu5Ud2n0muK9UddcLno73e3lv8eG4fEYnReIdOpFxaacoO+zJXylF8ejR6nq5rNTxUF3u9xvZNPlLl47n0MrWHQNHG0uzqq0lfs6qXfpvp06Hj+kcDidF4izuuMKi9irD74cDvLjyTV+ufse63EcZqlrhCvFU55TSXdzbS5x5rpvR2EJppNNNPNNbmcMsLjfWpUwFcVzCmO5C4wJCEADuIAKPMpua3zov4v9YFFXFW3wjLmo9m18MkUdguQnQXIxMXp7VGrj6d/wDaS8YJ/HIjHSFP3EvhNfqTdBciDorkbkidqmsZSfR/zyXzBV6b4vO358vVFfZLkRdFcl6F0bWSqwv7T+Eo29ULtI+/L+xlUqS5Ij2S5Iqbn8Wynym8+cF9QpqUt0k/+Br/AJip01yBQtuy8Ll2nieIqOMeG221ZcEXYJu2zBJtu85tpK74X5GI6ae9fMSpr7uL6S6+Oiw2jKbznNTfLaWyjcYeCjlFpJcrHC7Hj6js+Da+JzvHb+129Ehmva8M0SSzfeXXNZHnO3NbpsysFXqTqRgpWc5JXvf0Mfh/6vZ6SsZOKV88t64h+0JGpoQ7OCipOVs7vw4ckWRqsep1jZftBmJpenTxVKVGtDai9z/NGXvRfBmPKsDxImVidI8w01oirgqt024N3p1VdX6PlLodbqrrm8qdWSUnltP2Zfzcn18zcYynCrBwqR2oS3pnnuntBzwstuF5UW+7PjF8pfXiezDkmc1k458fX2PXo6Vv+q4onHSR5dq/rO4Wp1m3BZRl+aH1XQ7WliFJKUWmpZqUc4v/AD0OPJxXH2fGsLjl5W9WkUP9ompoS5k5zyOO631ja/tFE46Qic9Ou1wKlVuy7p0jqfxkeYHN7SAbp+No3hiDoG6lSXJlUqS5GOzTTugVSoG4dPozS42WLc32VGKgtzm4uT678jeNtNF2AuxMjB9q0+2pqMlu2c01+hfKn0Zbloa2VIg6RsXT6MrlT6FmSNe6ZHYM50+g40ehrYwOzYthmc6Ydki7Rg7DDYZn9kh9ii7Gv2GZmhqf/uKd+Db/ALWXLDL7uZOj6CjWg+r58mS3xW/Q0LId0cGw4kNkntIWQEdkjWpxcXGUVKMk001dNdUWtIbigjzrWTV50G6tJOVDe1vdLx5rqY+gtPzw7s+/Te+D3eK5M9N7NPJ5p5NcLHC606q9nevh1eG+dJZuHWPNdOB6+Lm35k4Z8evY6vAY+NWG3TlePG+Uo+K5dTMUmzynRek50JqUHu3rg1yPRdBaXp4iPd7s17VO/rH6Dl4f3iYcn6rOlBspqRNjs5ZMoq0Tyu8rBuwL9joMqr2pdPIqmpdPIz5UunoVyo9PQ4bZYLi+nkVzi+nkZzo9PQi6XQu1a5wl9og4P7RsXR6EHQ6ehrY1sqb+0VSpv7RtHQ6EOw6FlRrY0ny9CTg/tGw7DoL8P0NbGslTfTyYlF8l5M2UqHQh2HQvYYWy+S9QV+S9TO7DoH4cbGIptfkXqTo1u/G8Fv3p7vQvlQKZU3v5Moz3XSI9ujFdbg/kKDJpplbdycZFDX/katkNDIVUFVKviSTIMlVCUZFG0rCjbmEcvrTqspbVfDRtLfOkllL+KHXocfhcVOlNSi3GcX4WZ64qi6+Rzms2rMcQnWoWjW3uOSjU+kj08XNrzJxz4/3GRq/rLGvaFRqFXdf8s+V/qdBLLo+R42nKnJxacZRdmnk00drq7rTeKo4h7vYqb34M6cvFMpuMYZ6+utGYX7Up815oDy/hz/jt+TD+t7JLn6ora6+py0sXieVP+76FE8RiXvjT+/gcOladc119SGz19Ucmq1f3afr9BfiK/u015/QvSjq3Dr6i2OvqcssVX92H9T+gp4mvwjBfH/tL0o6l0+q8xdl19TlHiMR7sfhJ/QcMdiPdj8ZP6F6UdW6XUi6fVeaOYqaQxHCnC/8AO/8ApK5Y7Ev/AOKmv+N3/wDyJhR1EofxLzRDZ/iXmjmVjMR7sPOX0GsXiPdh/VL/AKS9KOlcV7y80CgveXmjmfxeK5U/OWf9oni8W9ypr4y+helHST2VvqR80Y8nCWSntPlHP5Gj7fFc6f8AVL6A6uL5w+E5fQdb/Rua9JqKlZ7lfJr4lUWuLFgMdXXdqKMoyTT711mmt1gjQZoWbUdyd7hBIUaD+0yfYy4JepBJNElJEFTlyQnTl7qAuT6im0t8l52KlCXJeYSpS9268R4er6Eo+OfB3LYzXL1RgKk96jl0ZXKm777fEahtHTugKWKW1/t1ku7UXHpJcUcDpDR1XCy2asbLhNZwl4SO+dGXCT/qKa2ElNNSk2nvTs1bwO3HyXHzfjnlh2cH+KfNgdb/AOnKXu/2oDr+XFj8ddFKCK9j4lmQX8DwaelS4dGPsSUnn7VunMltouhS6XgVyprmjJbXQhNJ8gKewVv8i7KN82/HeW7KIxj1Co1IR3xbkutkyHdX5reJckuY7cgKU4+9cs7MTuJSZQSiRVK5PbfiG0+QNoqkufzJRpoan0GNUWU4JcUXQtzKlU8+pOEudvMaRevgSXiY6n93GpDQyJL/AArkHJ8vUnEbiQUTqPkPb3J+PQm0uZCrTbXdlZ+CZYiqpUzt8gy4t/BAoT4yTX8u/wBSexbc/NGjaLghKBbCz4osUCCjYX2gMjYAbGtol3AAFFTEIAqDFLd8BgWCup7IR3LwACicPqCADP7U0RABUNAuAAIBby6IAaEpA9y8WABECcN68RgEZ0CfBABhpTUI0wAlDB7mAGsUVIyKe4AFEwAC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0" name="Picture 4" descr="http://4.bp.blogspot.com/-SHZ2ncFe0Ws/TfyTdb8c5HI/AAAAAAAAAHE/XZEow1_VvdI/s1600/Leyes+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718" y="332656"/>
            <a:ext cx="304800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blogs.heraldo.es/cuartadimension/files/2011/08/N-dedo_de_d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2038" y="332656"/>
            <a:ext cx="28575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11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114800" cy="6264696"/>
          </a:xfrm>
          <a:solidFill>
            <a:schemeClr val="accent5">
              <a:lumMod val="40000"/>
              <a:lumOff val="60000"/>
            </a:schemeClr>
          </a:solidFill>
        </p:spPr>
        <p:txBody>
          <a:bodyPr>
            <a:normAutofit lnSpcReduction="10000"/>
          </a:bodyPr>
          <a:lstStyle/>
          <a:p>
            <a:pPr marL="0" indent="0" algn="ctr">
              <a:buNone/>
            </a:pPr>
            <a:endParaRPr lang="es-CO" dirty="0" smtClean="0"/>
          </a:p>
          <a:p>
            <a:pPr marL="0" indent="0" algn="ctr">
              <a:buNone/>
            </a:pPr>
            <a:r>
              <a:rPr lang="es-CO" dirty="0" smtClean="0"/>
              <a:t>En </a:t>
            </a:r>
            <a:r>
              <a:rPr lang="es-CO" dirty="0"/>
              <a:t>el Sermón del Monte, Jesús hizo énfasis en esta dimensión espiritual de la ley, revelando que la transgresión comienza en el </a:t>
            </a:r>
            <a:r>
              <a:rPr lang="es-CO" dirty="0" smtClean="0"/>
              <a:t>corazón, o sea, en la mente. Es allí donde se maquinan todas las maldades.</a:t>
            </a:r>
            <a:endParaRPr lang="es-CO" dirty="0"/>
          </a:p>
          <a:p>
            <a:pPr marL="0" indent="0" algn="ctr">
              <a:buNone/>
            </a:pPr>
            <a:r>
              <a:rPr lang="es-CO" dirty="0"/>
              <a:t> </a:t>
            </a:r>
            <a:r>
              <a:rPr lang="es-CO" dirty="0">
                <a:solidFill>
                  <a:srgbClr val="FF0000"/>
                </a:solidFill>
              </a:rPr>
              <a:t>(Mat.5:21, 22, 27,28; Mar.7:21-23).</a:t>
            </a:r>
          </a:p>
          <a:p>
            <a:endParaRPr lang="es-CO" dirty="0"/>
          </a:p>
          <a:p>
            <a:endParaRPr lang="es-CO" dirty="0"/>
          </a:p>
        </p:txBody>
      </p:sp>
      <p:sp>
        <p:nvSpPr>
          <p:cNvPr id="4" name="AutoShape 2" descr="data:image/jpeg;base64,/9j/4AAQSkZJRgABAQAAAQABAAD/2wCEAAkGBhISERUUEhQWFRQVGBgXGBgWGBUYGBgaFxQXFxwXGBgXHCYeGBojHBgVHy8gIycpLCwsFR8xNTAqNSYrLCkBCQoKDgwOGg8PGiokHxwsLCwsLCkpKSkpKSksLCwsKSkpLCwpKSwsKSkpLCwpKSwsLCwsLCksLCksLCwsKSkpLP/AABEIAMUBAAMBIgACEQEDEQH/xAAbAAABBQEBAAAAAAAAAAAAAAAFAQIDBAYAB//EAEAQAAIBAgQDBgQEBQMDAwUAAAECEQADBBIhMQVBUQYiYXGBkRMyobFCwdHwFCNScuEHYvEzU5IVgrIWJGOiwv/EABoBAAMBAQEBAAAAAAAAAAAAAAIDBAEABQb/xAAnEQACAgICAQQCAgMAAAAAAAAAAQIRAyESMUEEEyJRBTJhoRQjkf/aAAwDAQACEQMRAD8A9Jmq97DA0570Gk+NO1Kimto509FK5hCNh5mpcPg9QaIWlnepBbA2pjyaBWMYl0TFSq01ALNTIIFA0vAavyOIropa4CgthUJFKBSxSxXWcJFIRTq6us6hgpQKdlpYowRIpCadNMuGdqGrNFFKaiE0+a6jrELUkU4mmyaIwaaQCnEVwFdZlEdcaewppFccMikFqd6kiuiuMoVbYppw/Q09admoQqRAyxTVNPeozR0YMxWNW2AWmDOwk6KWOnkDT7N8OuYbGfoxH5V2tOFdRxWwuIVwGBkGrSoOVeTcM/1Iu2rQQojxpJ0MDy0rQcC/1HW82R0CEmB3o5HmdByHrQckdZviQKVHB0rzziHbfVlPdI7sGBBEgyDz22OvWp+C9uAzBMpJJyyNBEEzrvt9aHkrM5+D0BXFNcVWsXMwBqfPFaGmLMU4NTZpwFcaOriaQUtCaNmlmliuNEqMOzUjGkNdlpmgTqSnZa6sOEApQK6a4Vxx1JTyKaTWmCEUkUs04Cso0Yw0plTGoSK5GMSa6ajY0lHQNkhNcTTK6a6jrONctunq1OmhcqNSGxTSaeTTIoUwjwW3w3KJO+s89Kq3cHkEg1onKnx8R1qjesBthBqKM3ezb+wKnEIIY946gzrPqfCj/DeLghUy6TmAG67S3jQG9wt/3ptUnC8UUMSQPY+dUOmhUo2e58Bc/BUs2YkbxlHty0ooj/v0rynhfa29aAAfMusZtT03OsfpR3BdulBl8556ARooUaVyyR6DWkbwGnA1irPbpSx7rFfAqYgmfTUe1XB2qsFwxZhAgg6TJmPf71jyasJNPRq5rgagwuJDqGUyDz89amRwdqZo0Wa6le4BuQPOqF/jNsGBLf27e5rVH6MbS7L1LQm5xyPw+5qr/wCs3Dt9hRqLA5xNBTgtAk4tcG8H0ruKdoXt2ZRAXLBV8zzg7wAa56VsKLUnSDpWmEVlsMuKgt/E5yCWgISSP6NSVj0orwbtHbvpqctwaOp0hpgx4f8AHKgjNSGTxuIUmkIpZBpdKIWNilpaWus6iMtSA1xFJlrTBjCuIpYrq6zKI4pYp802t5MyhAKUmnCuigbCSEpKcVphSsNPJeyvDbd5RnuMobcBRtz1J38aqGzDso1gkCNZg7iN6dwtm7itbPxBkZDGaFJkG2AO8CdNNoPQ1Zv8RFlx3VUvMxJB7xBnUSoIgLPeO8gRUig5t2VZ4qo8SCBsQJ9ajv8ADUcbTp5UV4ybbpbZTDf0ndlj5lUCFA0201NDLN08qQ/j0JnBp1IHNwwiNT/jpUdy3dUd3X/mjmaoMXYzDu6HoJoo5d7AbcdAvCYkmYAzamOZj79av2eNjuqIVgYBMZmJEatoN+VCP4JleYPPWoBIeW1y6+BMgx++lVUn0A0eicI4ylsibmRhOZBqGaNc/MQdBH1ijOC41dZj3jk6NIgkaAHnz16RXnnCcbbJyju6FiXKwNAIHhO3P2rQPxNrKZVZbgguTJAgwka95pjlz8N1K4yNT0a12dt/zpkHas1he2upF5CI0JB1nyOs1oMFjUuoHtsSPPbwNWxmBKHlFlF/q/OlyikEbkk+G9SoVj9dqYB13QqheYHrUPFn/wDt7hT5lXMsbnKJj1Ej1p8Ty9dxU9mwScqj2rGrWwoyUWmjF8LxCXVJu3CO+CgUlV03Vxz5bkVNYdv44XbSF0YEXTbVz3joM6/h2B261dxf+nd23muWmzkMWCbb6mD4QBR/sngbqhnxCBXYiFHRRAMct+dRxi4yPSyTjOIrW3XvAMoOx1Apv8fcX8TVpkuhhrrOlCOKcNyAsvy7kdPEeFWKX2efKD8MgtcUugciP92/0qx/6yeaj3oUUMc6jGYbmmcUxHuSRoLXEEbw8/1FSi+h2Ye9Z4Of3NPJnYgHxA+lD7f8hrM/oN3Mag3ZfeoH4onKT5Cgd2y5Yd6RTxa/etY8aQSyhZuMWhuTPSKjXjCzqseooY+BO9IbYG41olBC5ZmHreMQ/iA8DpUqkHYg+RFZW63hOmtScOxSMMxRwIkbwefQUnJxg9soxKc1aRqMtdlodgr1u4MyNKnmrEiZg89IpmKxb2ohs6nad/InrQx+QU3w7POrvBMQQoyusT8NmByQZcr/ALTMkGDqTO81F2h4EjILwdUuKCWRjIPM5SJgSY101AmtrfvtiLVtAj54DTlOUHKZ1MTEj1FZ3i/YvGXXAyKLZILsbiyQu0ga82IAnWgUU3yTKXKo0zK8BxHfZfwupzSdoBgknbXStIOz0oCrkvlnLlaDzjNsD+4pMJgWDMbtsWrgMm2oAiNzPNo6+hqXE8ZIfW4xgiBrHqSe9XLHB7OcdbI8P2VxDAEKIOoIdSD4gias2+zF6MrC0ANcxOvlMbeFS2OMtYkI6paufzFOXOFb8SZRsCe94VUxfae8flxZI8LCAfXWh/xoeSTJJxdDb3Byd7tswIGrn0BIqpf7N2W1N60Dz1b2ggVXvdpMWwMXSQN4SI89NKHvj7t35nLeEz7USwQXT/sU8ky+nY1Zm3irQI8zt666x7VJi+xN0Q5uK6yC5HdOUmWKyYOk6UIN+NGMedW8O6NFtWEnTQ9fCYHmaKUUjYylJ0zS3OG4G9Yb4doIV1tlWY3iMshrmhGsEwY2G01U7EcSRWa07fMRkP4Toeuw23pcLiTZa2iMXlIkDKJ2htTIXumfHlRjEdmLYPxcKNvmRtRA1lSfsamjJ22V5aSXA0J4d1H2pV4cP6ao4Tinw7YL5VHTOO7rsdakxHaUIJm2w8G19qsUtdkrUXtl5bAB1j2q7w4ASfSgFjtGH2UHyk1orFk5F6nUx++lFaq0YqbLrtAqBrkyOpC+/wDiuu3ASei/UxVWxd1165j+X78KAcWMTjRbEgDoBtTVxZuIQU0Ohg7e9DMbis7/ANsQPD/iKKYVIAK7GuNBb2oMfWkXD9Yq3xy6UAdVBnQz1jegTcfb/tr/AOVPhCclaJckoQe2Ezhh1qC5hV50P/8AqRv+2PemntE3/bHvTViyfQp5sX2Eisf801XHX2ocePN/QPemHjbf9tfeu9mf0LWWCemFy+lQuT/zQ08db+hfenLx880X3rvamvBry45eQgxyqzEbAnUxsKxT8RvPeD4rRYJCIJiAY709J18uVaPE8cDoUK5cwiRrHjB0rDY/F2bd05s3xFOwVQPIhQu+lQeohOL+SPV9JPHKPxfRq+D8dYo4FxbbAgoAJXvMRrP66wdaLcN4gL43HfAJA2W4AJ328vGaxWGa6wXEWg5KjK+XIe5uVcGc07gkdKJQtq/bxCsLdi4AzGCF17pH+zUiQdsxqWLcWWzgpIv9i8XiRei8LmUMyMGAKpCBhJOoM5I11DHetccYAc0nWZHkeQ9qr4FZt3bqiPiEss84UAEz1KgDwAp1rDzkbfMu8DTMJjy8KrjGiCU+TsCdr792FuqgypIYjR1UwNT01PlNYe7iEfWZJ2iSN+bGJ9K3/bCw74V0QQIBdiR8o1jxJge9ea4XDzBBAJHOs66Di20FsPdJKiAWGkMJBZTzHirEe1HL/BMil7otDKCzKJzQBMaaA+dA+EYu3YxGa5EZMyHkHAyk+1V+L8Ya9ooOUkkEnVvPonprXSkzXhjN2w7Z4sptE27ZtKH+GUABJeNASN5BBkkDWgQ4eHzOmWzD5Yc6GQdV9QfCNeVFOAKfhXrWr3T/ADV5Z2cD6yIjbbbkJ+JlF20VBJ0AM8iP/wBhvSk2mPlBOFdDMXwrQzetEjkGH7FUMIcrHyMEeVG8PwvNaRFIF0ExIIASQZJHzGSdOQmq9/hYtEhlLSPmQHQ68jTHNNEHBXVhfAEZBcJ0+L6QoX9PpRnguLYB21yZZEiCe9Ex6j78qF8EwjGwEKXe6c0/Dyjcn5ie9uOVHcDau95WtsqsG7x/ETGhEyo7unmemq5R0FF7BN9Las0lT3iCvdnUwCZE8/GoxgMLcElrluNychB8hoaucZwBXIxiCq6nqN9eux9RVjs3wZcRcm6GygZyST3tcoAPITMnfSocfK6RVxw18kN4PfwGGcMCztOhaBAiNACJ9ZrWni9t7ee2wK9fyqwvA8OohbNscvlUz6nWqDcGtpm+GgUt6DzgaGvQhGURM/br4qiyziPAb+J/Z+lVrrxofmbfwH6xVa1j2SbZH9piZ8xy86q4jHjWWKj8RABY6fhnSjckuxcYSl0iaxc+IxyCSTsP3tRlVFsZZkneKz/CO0OE1S0Ht694uJ8AS4J9tKKm2wbX0PWjTs6q0zuP4gDDXGYSEAbTTQMAfpNYS9xK1BLLcG2XVeYzA7yQR963t+1nW4g0LoyjzKmK88xPDsUqMLiP3iGZiC0QOTLIGkewoX6ieL9RU8Ecj2S4a9bf5XIPRtD/AJq8tm2pX4jEBjHdGYz08PM0EOFV9jPIRGg/MzV+5xhLK5bbkT8wIgmBAneuX5Oc04+Qsf42F8pf8CfBL1m+16ywg2yAlwCCys+XvqNCZ56aGocRhCjFehoRw3H/AAGu3ZzG84yxIGVHzFtddZK+hopbx3xgGkDTLHjv+f0qr02d3U2T+twKrhHr6I2tH9mnW7Zqy2CflNOs4S4DEH2r0uSrR4/GSe0yISIgAnfashd7Pu113vOdzBAUkjedWA8I30r0C7wS7cU5APHMcpI/26b+emtZLjqvZEFDbg5SpETIBDDw32rx/V5rfFI+m/H+mSTlJ7fgrYTEHDOhtlbqElQSMrKSQMs7rDEDLtLjqDWhwnGFuqQbRy3NVBywDGq97aTBIO3KvOWxpLOk6NBHgw5jp09B0rZ9lblnF33YTaZkh0U93MCCLqDkRB08ehqRwKuRv8RdacqDKoEDSBAH22oXh+JsuK+C3/TgZDtlhNZ6rp6GqfCeJYi6rC6htm0SHJHdMid/GRHLWstxjjAGIDqC6ouVykkASRMxGhIGpg1TZE006PQ7mMtMTbUA6HMWgiI1JnSN5/SsHjeHWsRduNhAFRF0ADRcYanJ/T7AH1rOcR7QvdlE7iHQifm/uJ5babdaMdmLZQ3bb50fLJhoIUCdPprznel5pa0VYYPyVPhB1JbRVB16TMevhTsHgACYGVSJPgOQk6knT0mi2E4OgtZ2PdJLBmHyrsDHNzsOmp51bayAQlm3mbQl2ICrPXmT4eFJcr6HJFbCX1tuC0FYg68iQCdNh+lRYvs/Ds77lpXKxKkEkwDroAI3mI8at4zsvcZLmq5iPmGgnTTLlESBEyay/EeMOgW0xkKc2hkcxofeuV1SZ1cnTDfE7KlZXuMDM5iJ0iDrvtFDbHGrikyfiDmGOo8jv96b2fxlu7dK3M2UoRCswPuNAOeoO1WMX2UA1V507pPdnffppQ8vb/Zk2XEo7jtfYQ4f2qtEgG3eESWKGcoG5yjWBuTWmv8AGvh3Es5XKnI4czlynUmTvtMelZnhvD1tW/iWmL4jVGDiVAYxnV7cER0J1E7SKu4rg2IbGG5fvpYVwXC5i4QBV5jReWsyYOnU/cTVJiKeqNfaxqAhG2YAKSYVjI7o1maKWsMoLOJlgqnyXNGmwOpmOgrBYriAZWQsLjOyzeIiNRAH9EQFmBI3FbLgljLYUEQTJbUmSdJk9QAemtdjlboZJPygxaaRUWIjnTFuxUbMSZp4JFjrdkoVYacyJEnxI3rO4vgVppzE96NFYpp5tmnzmtFlBkH96UOxNkKQI0adOWnToY103oXFPsJTa6BOH4ctlcqjuz4SfM8zRDBcX2VjHKTqD0noYofieKYdLgthnzkxlQMxk7AgczUfF+H37ffFl8o1Ld3TzCkxRqvAuTNHh8cgJJP4h+h+9L/GI5IUyR01+u1YodoUVNdwM0EdCAQarX+0NzZXBU7aFYH/ALSKRlm4yopw41ONhPtMygLkAnXVQJkQIIAnnQHiuOsqrELmyHIDHzMFDNJ8z9Iqhi+KOqxPzEheQHVo56HfrVHFY5SioNFtiTzlm3J8dh/7aH2+TUvsdj1d9In4dxq04C3w4I0DJBABYnvIddCdwfSa0HZxkNy68z8PuoDyEnWORMVh8O0ug0lmUHyJGntRReIHD4hnhjafukcyJ1ZZP9Q08Kqy44xpLsmxylJuXizXYvtH8NhO3hRPs9xwXriIstJ+bbKAJMg9Irz/ABeNS4ZRgZ2Gx12EHUGvROxfDfg2s5HebuiI0A3Ov+4j/wAKnTkpJJ7YzIoyT5I1AJAcjzXyAgfWfest21si7hXJ1ZVzrproRm9I3PgK0VnFgsekwAeWmhB5g7VT4nhQLqD8LSnlnB/NapYmOmjwV9Lg9R96K9mL5W8xVsrBcynlIOx6jcHzobxOzkueR19NDVX4hDEDnMUurQ1unZsuA4bE4wOGuOLKmScxOZuW5+uvrR7AXf4PMqKhVwAykZtADuZEzOxmrnx1trkQBQB3VGi6eXPzoPjXJMk6eNTym/A3FjXkrcQ4TYKtcFsKQNknLz2B1nQz786y+FLG4MuaGI0E94T8unLl6VssLdjKDlZWIBkSFzd2frQvsjcy3NdAgJPhCxPp+VdGT4m5NNJGxv4RTlWO4gBI5d3ZfKdaXBsEQueev0mgPEu0TC6LaQq92WIlgCdJnQGNY38qKY75Utg65gPSY+1A4tUEqYQ4jjtMuwj/ADXl3agZnZkE6kN5yIjrua9B7RYnpvrXnXGMSGuMq6DQnU6kgH7mm4Y3KxeeajCix2cYIC3fS4JEqY0J1ny6VsrONW6ivJY85A73didDqP8ANY7gmNXNlu6zzO88g3UHr03p/DOOJYusmQLbZ23klJ0AgctOXU71mfC5JsU8ycFGJo7+LEmNCdMqggHmAOXSKZxo/BS2GLZHZgTIIhQvdHlI5UVwuCsvbJzD4oy5YIZG5yMoJ2kGSKGce4dce38MhSwOZCpPSMpnT2qWEKkmZj1bYOtcWsJauIhcs3No+WdYA56exr1jgWID2EE94IoYdDlGhFeP8J7MX3fvIUUakvIHltW6sMLOV1zWwgEsTIYdNOREaHeKolkUZJIOSc4m1Ippod2f7Q28WGy6OnzKeU7EdQfyondAkA6VT4J2qIGaGqrxlVKjNsSJ1IiJMyPX3qW/cGdR1B+kUD7Y48WrSGRq6rB5gGT6RvXS0jUrdFTsNwoDPinE3GdkthvwgHvP1B3Hp41tvjKD3mM+o+21Z/g2KnDqZkhTPmMoJPj3atX5Yk9D+g/Wgi9BuNOgZ2v4Rba096yCLiBiwUfMI10Gz8wRvlryOxca87FXCDdizZVE84HUz3QCda91wo1iRHI/TKfD9K807V9kDhrty6lsC0zyCNcubZSDqv2pijy7M5cEZrEYa3Ays7vuXbQHwVNwPEkHwFVnsNlIAnWTB5R0ojdTwqThWED3UDHuzJ5kKASdPIe5qhQikT+7kbr7B3D+A4i8cyLlQam48qg8ZiSfBQTWpxXAPiJbDN8igMQIkHXNBkj5uesSfCiWP4yrXhaIKqAFEAETBJXeAff9LV1czkLG8EeEc/Sp8uTZXihoH4L/AE8VD8QEuV1CnQrG+2jf42rWcFss6BJy6DciYPeAC8yTPlFV8BxDvi3/AElk9bZEH1BA9KyPGkJxoOktcAkT0AHj4UiK/wBjkMcbjRuuIYVwrZQc4giOcGou0+JKiy8/M9sDzEmftQ3hXGL6rM/Ejk5JOnINuPWam47xO3ew2YDK1p1OU7iQQfTWqlKxLi0eY9u7QTF3Y0BOceTqH/P6Vmy861qu39qWtXRs9sKfNSfyZayS7VyVGSdnpj40XEF22e5HPdCdCreIPPnIqEXxqrSVaYPiR/igFwXLRZRnCMZGYQSehA0k/kKuX7pyAHlBI8h+k1I40UwlaNF2e7KHEJmYlbUwCIzFlbdeQAIGpnWRWnsdjsKGMI4JOp+IdY129OlVcPx8Jh7aL85VFVRzLAEmOgldfE9KtYLjIY/1D5VP9UGCR5n8qYlFIXLlJgPtP2Ks27TXLbXcwJZpIfujUkLoW1jnWc4Hj5vWrfxMwU6SGDADWNRqBGmta/G8TF4uMPcUMe4uYSuUEyBuJJJ36Vl+zfZu6cetvMpVQXZlg935SCJOVpOWDsda7kpWjuLgky9xxzOmp1OnPTQCsDi8DcS4ZR9YIlW1kTG3Wvf7eFtJACrpzIBPudajxdtbqxoDyPQ8j4ith8AMr9w8Mw3Dr0iU15CQGBg7iZG3PbSrNngGe5/OLWgwJLwHAMTqB46UWTH3hduvkY3AWDqBqIMGJ8RPlUmE7WIyH4yKygHllIMbCNQaZ7jYl4qHdn8M9lmBdHGUhWXeRqNxpIFHVvK8MDsFzTudZGnrWSw/EVLK1lmCzLhx8sj5ZnvddulEMJxMIe6Sdeg+3T9aRPFy6H400a4XjlyxOcxO+55DymrlrFKvdYFZB0ZSNAOh5RQT+KYoPg/9V2mdQFEdR8o8d9aqYvtBfsNkuAd7bNqrRp3WjX1E1KoU6KJS1ssWOHtYxdp7LugZmJUDMQsDukKGJBHUGJ8Ca244g1z4bKO7cgjkVHMtMeHKg3ZnEJiEa61sA6pJHP8AEAZ2gr7mrXEsIlwqdQbZGQgsAAIGgBEf49aojaQiStlXjnazD23NsfzLyEggGApjrEEjaJ3rF8Z40t+4ueYljlaQE2EcuQGu1Rdo+BZHbKc6TIMksPXc89edAzwu78wVv19KJ3MbFRgjZdheJk3nsMfmMoNP7WiPCPat2bOuUeZjr+Ved/6f9lbty8mJY/DS08gZZa4RuAOQ5En2NeqXDp3Rr0b96UcUInLYP/hnHLT0n/NTtZS8nw7yyJ5kgGNpIqS3igfnUp57Uy5aBM7dOh/SjsW99gzHdgMLcHcz2mOxDZhP9rb+9ZOzwFsHfvfFIhbMqyyQ2YsBpvmOWI8d69EW7C9YE+ccvMVm+PY8XL4We6qEDqxIDEg+AgR/uY8q1t0dFJMxtu210ZrkC4ddNDI1kcjB+m9WOD32YFmMZSRO0x9uYo3i8Ij9zUTEEfhYbeRrN3VKIVJkm8wJ221NTFa8Bfh9wC8HJmbjT6iaU21uFGb5lbMDz0IaD4ST5VSsPAY/0v8Ae3/mryW4hugI+q/pXLsN7Wh9olc3nPoaIYfBKQbh+TIwcHaI1HtrNDXuAPrsdP361awmYSFiRtJIB6jf6U9CZbMj2gwQbB3Ik/CbMpO+UHKSRyMEV5/yr1rjEZb6ADUgEf3ZcwHUSTrXlGWNOkg+hNMQhs9B4/inuWlOhKkEx4dKHWLRuwg1Z9AJ1gCM3WNyTUC8OuE51url3GZoI8wBvWu7I9n/AIam65Bdh3WXkpiACR6+3qhK9DbomThORyZJ5M+gFtFQd1ZMl2IiY0B5VPgl+HbuXm0hSFURAAGgiN9veocTeQMxujIg/FmgnzzCDPhrNUcV2lXE9y2pW2AS2hk5eQ8CY1rZLirOjcnQF4ZxpLNtQynMu3KT5+dbvsZhMlh8QdXxDLBiO6O6sDpJY+Olef3+DXrhVQuhZV5TLxBgcu8K9WxNoIiW00CAKo6QMo+kmgUUt/Yc5t/G+iG7iJaJ07x9Jj8jUCYmQQJzAGI/2sCPoSPSqmKb+ZpsIX2Gv1NRPimzMLYhiCATMSeelZZkUAuMcTCYu6dJaDI6QB7yDWW4xZW82dVJI38dJ1jnpTeOXSLp12VZ11+WTPjJI9Kb8G5bPeUESu8MneUMASNJIO1FCFPkdkncaGYd8tsaEBmJB6xEx5SKs28co5TXNxRLjFL4CgmVKaZTtEmdxl33y6xVu3wfDjVndh5oo9xP0in8kLi3RoOx+PbJiLj/ACZQPCZzaf2qCfUdazHHuLPiiznRVEKo5DqfHxp3Fu0a/D+DYAC6r3flAO8dSeZNBrDcuunpSqTdmyegtwDtbdwsgd5SZMkgjQiBy1HWi1rt+Se8rrpHdIYETsQYjQmsrawTMYHuSAPc0cwnZaVDM6hZMxLGBAnYA6nrQyUfICcl0X8T2oR9VkSToRtqddPCPamW+NKNSc3gB+dBON4RLV3JmJ7qtOWPmHnUvD8NbfYk/wB2g+m9EutBqMfJtuw3ac/GZCDlcaAcmXUT5yR7VureOzDXf7V5MmNVFOQZCsxERI1Bnc7V6bh70qrx84DehEj71yZ00grauSIP78KhvJlEjbmKhW5U64kc9jofX8jWi6K5ciCNRI9PBh+dZviThbyMQIVoP0X9K0d8fDJI1Ee46HyrI9or8o5Hn7mB9TQSegqJmxEk+PhMVnuJYK6LwZx3CSymQQTtPUaCjmBYMqtO4EnxFQdqMObdrOO8B9N/ptSVdldIpYBcy3Nd3O/goXT/AMTV3CnO4Ua95gfABZ/MUO4WpFuAQTM69Zkn7+9aLgvDlXPcmPiGd9BC5fcxTaTYty4oo4uzv6b8taejmA3kCOXSKs4q0ufWR48tfv6VVvkqGKjMD7UfI6in2oZTaW4pgr886GI0Ob8WoivKFOaW5kk+5J/OvReJ8VFu29thmN1SuU693mTPPkPesz8LA5CMrq50GVid+eVjy+tEpipY9hXh3Y53I/miDGykjxAINGu1XaJrbfw9psuUD4hEdBCDppv6DlVXhx/hbBvkAvDZBOmYwJI8NT6Vl7GI0LtqSSdeZNAr2HGK1aLfxs3zEk+JJP1ov2dx6WbylxNvUMBIKht2Xw0EjwkajXPW2mYPe38x4eVX8Daa4yKveDkLBmQSYmek8qU00y1OLVM9B7M8MbP8W4IAUZRIMt3tQR0B+tGcTdg5oknRR+dJg7QtWggJItjID1IABNKqGJO/0UefWm9kD7KD4NiIUTA1Ow8gTpJqhZtOy9xQyyZZvlPguxO++1EcXjviEW1nLzO2nPyn867EFWWGA+Gv4eRI2EdB0oK2F0jGdquDZ2OICQRpdVI1IAy3F8CIBPKPGh2AXSHJKDNlHiREn6e2lHeO9qLWGIS2is+7qNFUEbafi9POZis83GULFraQCNjsJH72opxmlonnNFLtNwsKQ6EFYA2IOvnzoBWkxGKLiGgg+dU8PhAswD70WO0qYt5iCzh3juroepE7VPg8G4YlxHQc5olg4/pEir4E0Qp+ofVAxTRDD8QYKAdlke5B+4pWw6nkKpYvCuoJtGYElTroNyOdDwsNZk9FDtU7PeznYgAdIAGg9c3vVHDE/hMVcwqPiMysRlRWbQbGIA66mKL8F7E33UubTZBOrMqbak94iQNaK6VFK2BiWGh/xXpPZ/F3TbtBHIZgFAbvKYBUAqdOQ2isdjuNYVQEFrM6/iUxPgymQav4TtnZiRnDLBAyjTKZGx69KW7+gucEmrN/w3j6Xe5cHw7m3+0noD18DRLDkGQeW/lWJwfELWKa41sjU5iJ2k0U4XxHI4DGRt5DYjy50XRne0H2vDKwJmAYPkKxXFbsgiJBKj2M/cUfx9zI7CdCCPA5hofY/SszxU8hy/SPu1LbOa0M7NXC1s/3v/8AKR+ftRXGqpst8T5SIPqdI8Zj2rOcGxhtWiYmWPvmNU+I8UuOwLEZZMKNgY38TpvQtfJ0Uw/VWXMLeCmSY28hrEmtVfJtYZzuFQkEazpoaw38bICuoK+AAIE/1bz4UVTEsmDuJMo0BfAMy6Ry56VsX4ZmbHe0zM8IuuLxXYXEkQd8r6nTnoaL37r6wW9zQbCH4dywx2zunoWI/wD7o5iVyx5fen0TrWgDxsFFLjWAJ131H61n2xobQaE9Y+labjjA2LgH9I+4rEONaYkKlJnoXafHEolvwkeW0+sD0rPtoI5Cn4q8WMnnt006VBcbelpUiq92Spcg78yK1v8Ap0jfxRnUKjuD0aQnoe9WQUTXov8Ap7YPwWuH8bC2vkup/L2rGjXL4m0vNATSfDaSdfQb60Cx3E7jSHgQYCrMeG+p/wAUXx18Sx6CB+f78KF4zDlUtg/M7Zz4ALA+lAwEdh2hZ2ms/wBqu0vwlNu2e+efJdPvRTiOPyISN9l8+vtXnHFWJuamSdTTMUL2xWSZUCl23ksefU1ZZckKf3pXcOSXnpUvFLeq9CI9eX5inSfgmasYlwzVrxFBxcOo5jWp8LjSN6XQtwvoK2b0GdquJcIFUbbBqn+LAk7Vwpqy2l+rGHV1YN05H86Zg2AQGBrOv2qwDI6V10U48Ce2Pw2FRCzKArtqIn/ihfHO2LlDZViqNBcaamNdemnrA6VFxviptIQGkvpHQc/351i7t0kyedDCPLbHZp64RLQvl2hR++ppxYoYBk84POq1hjsPf9KnRQug3+3lTCR6LHDuKXMO2ZDBO4gQR0NajhXa4OwDjK42/pPhrtWOdaZPtWOKYyGRxPa7t7OiN/T3ffVR6S3pFA+Jnveg+5P5CqPYniTXMMVYklToT/SJiT4a1YxGJ+IjONoYjxGuU+oAPrUrVOi9fJL+RtjDfyRPMmh2MtDOo8//AImj0fyxQjiCQVbxj3BH51i7HeCg3D7hICAt4aeenhEUuKzrauFwAxImNpDp6Hz8aNcAud9tQJ015gakDoY+1UO2d7IWGhUhIG27KT5nStjtmTbSA6kOFnldVvQwfuDWgZZzseuUVk8M5KSDH5Qf0NbK5rbtkbMA0+ainCFszPFLX8q74L9iKyDiWra8YX+Tc/tNYu4KbFiJ9hZ218v3+dRvXV1CUromsb+leucCsi3awqLoMoY+JZSx+tdXUDOfSLGJlg+sZQT/AONUcJcLSWJMKYnlJrq6lsxAjirakHkPuaxnFf8AqGurqqx9E8uyzw1ISeutP4nb7g8j9IP7866urJC0A5749q51hq6urjEXMJdM0VsvLAEAjfXwFdXVx0V8iwbxZwD1+1XLzwsdYrq6llSMZxm+WuGeWlDTbn1P5TXV1MXRJ5ZesrAmo3EGurq0Uh9sdabfE11dWHLsIcP4xcs4e9bWIdd+azAMekj1ra4bDgYdF5fDUH1UA/eurqny9no4Nlu8YUCh2JXMgPRx9xXV1KXbKn0UsNimXY6En9Pt96B9pcaxKqdRpqdToSa6uo8f7AZf0BeGJ1E6bxW9sp/JtD/8aH3UE0tdT32Tx6AvH9LNzy/MViSdP31NdXUcRM+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1.bp.blogspot.com/-2C-yLVEGB3k/UK7iHqZuRaI/AAAAAAAAACg/7sBzLuv-czk/s400/el-sermon-del-mon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32656"/>
            <a:ext cx="4187180" cy="396044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t0.gstatic.com/images?q=tbn:ANd9GcSjCB61OLc7f6XkvAb0L0Ip-w3Kajpkpaj6S8PDcfWbRAMYIi2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596266"/>
            <a:ext cx="2066925" cy="2209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9256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3.gstatic.com/images?q=tbn:ANd9GcSRA0Bu0JUDsPESjDBKyuLRrK8pAWjpz23T8-Px_WwLRGUMiOXfx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836712"/>
            <a:ext cx="8208912" cy="5616624"/>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fontAlgn="base">
              <a:buNone/>
            </a:pPr>
            <a:r>
              <a:rPr lang="es-CO" sz="4300" b="1" i="1" dirty="0"/>
              <a:t>Una </a:t>
            </a:r>
            <a:r>
              <a:rPr lang="es-CO" sz="4300" b="1" i="1" dirty="0" smtClean="0"/>
              <a:t>Ley positiva.</a:t>
            </a:r>
            <a:endParaRPr lang="es-CO" sz="4300" i="1" dirty="0"/>
          </a:p>
          <a:p>
            <a:pPr marL="0" indent="0" algn="ctr" fontAlgn="base">
              <a:buNone/>
            </a:pPr>
            <a:r>
              <a:rPr lang="es-CO" dirty="0" smtClean="0"/>
              <a:t>El </a:t>
            </a:r>
            <a:r>
              <a:rPr lang="es-CO" dirty="0"/>
              <a:t>Decálogo es mucho más que una corta serie de prohibiciones; contiene principios sumamente </a:t>
            </a:r>
            <a:r>
              <a:rPr lang="es-CO" dirty="0" smtClean="0"/>
              <a:t>abarcante. </a:t>
            </a:r>
          </a:p>
          <a:p>
            <a:pPr marL="0" indent="0" algn="ctr" fontAlgn="base">
              <a:buNone/>
            </a:pPr>
            <a:endParaRPr lang="es-CO" dirty="0" smtClean="0"/>
          </a:p>
          <a:p>
            <a:pPr marL="0" indent="0" algn="ctr" fontAlgn="base">
              <a:buNone/>
            </a:pPr>
            <a:r>
              <a:rPr lang="es-CO" dirty="0" smtClean="0"/>
              <a:t>No </a:t>
            </a:r>
            <a:r>
              <a:rPr lang="es-CO" dirty="0"/>
              <a:t>sólo se extiende en lo que no debemos hacer, sino que también abarca lo que debemos hacer. No sólo requiere de nosotros que nos abstengamos de acciones y pensamientos malos; también debemos aprender a usar con fines benéficos los talentos y dones que Dios nos ha concedido. </a:t>
            </a:r>
            <a:endParaRPr lang="es-CO" dirty="0" smtClean="0"/>
          </a:p>
          <a:p>
            <a:pPr marL="0" indent="0" algn="ctr" fontAlgn="base">
              <a:buNone/>
            </a:pPr>
            <a:endParaRPr lang="es-CO" dirty="0" smtClean="0"/>
          </a:p>
          <a:p>
            <a:pPr marL="0" indent="0" algn="ctr" fontAlgn="base">
              <a:buNone/>
            </a:pPr>
            <a:r>
              <a:rPr lang="es-CO" dirty="0" smtClean="0"/>
              <a:t>De </a:t>
            </a:r>
            <a:r>
              <a:rPr lang="es-CO" dirty="0"/>
              <a:t>este modo, cada precepto negativo tiene una dimensión positiva</a:t>
            </a:r>
            <a:r>
              <a:rPr lang="es-CO" dirty="0" smtClean="0"/>
              <a:t>.</a:t>
            </a:r>
            <a:endParaRPr lang="es-CO" dirty="0"/>
          </a:p>
        </p:txBody>
      </p:sp>
      <p:pic>
        <p:nvPicPr>
          <p:cNvPr id="1026" name="Picture 2" descr="http://ultimostiempos.files.wordpress.com/2010/12/clip_image002_0002.jpg?w=59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6792" y="-459432"/>
            <a:ext cx="2124075"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1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a:tile tx="0" ty="0" sx="100000" sy="100000" flip="none" algn="tl"/>
          </a:blipFill>
        </p:spPr>
        <p:txBody>
          <a:bodyPr>
            <a:normAutofit lnSpcReduction="10000"/>
          </a:bodyPr>
          <a:lstStyle/>
          <a:p>
            <a:pPr marL="0" indent="0" algn="ctr" fontAlgn="base">
              <a:buNone/>
            </a:pPr>
            <a:r>
              <a:rPr lang="es-CO" dirty="0"/>
              <a:t>Por ejemplo, el sexto mandamiento que dice: “</a:t>
            </a:r>
            <a:r>
              <a:rPr lang="es-CO" sz="3600" b="1" dirty="0">
                <a:latin typeface="Agency FB" pitchFamily="34" charset="0"/>
              </a:rPr>
              <a:t>No matarás</a:t>
            </a:r>
            <a:r>
              <a:rPr lang="es-CO" dirty="0"/>
              <a:t>”, tiene como su aspecto positivo “</a:t>
            </a:r>
            <a:r>
              <a:rPr lang="es-CO" i="1" u="sng" dirty="0"/>
              <a:t>promoverás la vida</a:t>
            </a:r>
            <a:r>
              <a:rPr lang="es-CO" dirty="0"/>
              <a:t>”. “Es la voluntad de Dios que sus seguidores busquen la forma de promover el bienestar y la felicidad de todo aquel que se coloca dentro de la esfera de su influencia. </a:t>
            </a:r>
            <a:r>
              <a:rPr lang="es-CO" dirty="0">
                <a:solidFill>
                  <a:srgbClr val="FF0000"/>
                </a:solidFill>
              </a:rPr>
              <a:t>(Lea Gén.12:2).</a:t>
            </a:r>
          </a:p>
          <a:p>
            <a:pPr marL="0" indent="0" algn="ctr" fontAlgn="base">
              <a:buNone/>
            </a:pPr>
            <a:endParaRPr lang="es-CO" dirty="0" smtClean="0"/>
          </a:p>
          <a:p>
            <a:pPr marL="0" indent="0" algn="ctr" fontAlgn="base">
              <a:buNone/>
            </a:pPr>
            <a:r>
              <a:rPr lang="es-CO" dirty="0" smtClean="0"/>
              <a:t>En </a:t>
            </a:r>
            <a:r>
              <a:rPr lang="es-CO" dirty="0"/>
              <a:t>un sentido profundo, la comisión evangélica las buenas nuevas de salvación y vida eterna en Jesucristo- descansa en el principio positivo incorporado en el sexto precepto</a:t>
            </a:r>
            <a:r>
              <a:rPr lang="es-CO" dirty="0" smtClean="0"/>
              <a:t>”</a:t>
            </a:r>
          </a:p>
          <a:p>
            <a:pPr marL="0" indent="0" algn="ctr" fontAlgn="base">
              <a:buNone/>
            </a:pPr>
            <a:r>
              <a:rPr lang="es-CO" dirty="0" smtClean="0">
                <a:solidFill>
                  <a:srgbClr val="FF0000"/>
                </a:solidFill>
              </a:rPr>
              <a:t> </a:t>
            </a:r>
            <a:endParaRPr lang="es-CO" dirty="0" smtClean="0"/>
          </a:p>
        </p:txBody>
      </p:sp>
    </p:spTree>
    <p:extLst>
      <p:ext uri="{BB962C8B-B14F-4D97-AF65-F5344CB8AC3E}">
        <p14:creationId xmlns:p14="http://schemas.microsoft.com/office/powerpoint/2010/main" val="145645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192688"/>
          </a:xfrm>
          <a:blipFill>
            <a:blip r:embed="rId2"/>
            <a:tile tx="0" ty="0" sx="100000" sy="100000" flip="none" algn="tl"/>
          </a:blipFill>
        </p:spPr>
        <p:txBody>
          <a:bodyPr>
            <a:normAutofit fontScale="85000" lnSpcReduction="20000"/>
          </a:bodyPr>
          <a:lstStyle/>
          <a:p>
            <a:pPr marL="0" indent="0" algn="ctr" fontAlgn="base">
              <a:buNone/>
            </a:pPr>
            <a:r>
              <a:rPr lang="es-CO" dirty="0"/>
              <a:t>“La ley de los Diez Mandamientos no ha de ser considerada tanto desde el aspecto de la prohibición, como desde el de la misericordia. Sus prohibiciones son la segura garantía de felicidad en la obediencia. </a:t>
            </a:r>
            <a:endParaRPr lang="es-CO" dirty="0" smtClean="0"/>
          </a:p>
          <a:p>
            <a:pPr marL="0" indent="0" algn="ctr" fontAlgn="base">
              <a:buNone/>
            </a:pPr>
            <a:endParaRPr lang="es-CO" dirty="0" smtClean="0"/>
          </a:p>
          <a:p>
            <a:pPr marL="0" indent="0" algn="ctr" fontAlgn="base">
              <a:buNone/>
            </a:pPr>
            <a:r>
              <a:rPr lang="es-CO" dirty="0" smtClean="0"/>
              <a:t>La Ley de Dios, al </a:t>
            </a:r>
            <a:r>
              <a:rPr lang="es-CO" dirty="0"/>
              <a:t>ser recibida en Cristo, </a:t>
            </a:r>
            <a:r>
              <a:rPr lang="es-CO" dirty="0" smtClean="0"/>
              <a:t>obra </a:t>
            </a:r>
            <a:r>
              <a:rPr lang="es-CO" dirty="0"/>
              <a:t>en nosotros la pureza de carácter que nos traerá gozo a través de los siglos eternos. </a:t>
            </a:r>
            <a:endParaRPr lang="es-CO" dirty="0" smtClean="0"/>
          </a:p>
          <a:p>
            <a:pPr marL="0" indent="0" algn="ctr" fontAlgn="base">
              <a:buNone/>
            </a:pPr>
            <a:endParaRPr lang="es-CO" dirty="0" smtClean="0"/>
          </a:p>
          <a:p>
            <a:pPr marL="0" indent="0" algn="ctr" fontAlgn="base">
              <a:buNone/>
            </a:pPr>
            <a:r>
              <a:rPr lang="es-CO" dirty="0" smtClean="0"/>
              <a:t>Es </a:t>
            </a:r>
            <a:r>
              <a:rPr lang="es-CO" dirty="0"/>
              <a:t>una muralla de protección para el obediente. Contemplamos en ella la bondad de Dios, quien al revelar a los hombres los principios inmutables de justicia, procura escudarlos de los males que provienen de la transgresión”.</a:t>
            </a:r>
          </a:p>
          <a:p>
            <a:pPr marL="0" indent="0" algn="ctr" fontAlgn="base">
              <a:buNone/>
            </a:pPr>
            <a:r>
              <a:rPr lang="es-CO" b="1" dirty="0">
                <a:solidFill>
                  <a:srgbClr val="FF0000"/>
                </a:solidFill>
              </a:rPr>
              <a:t>Para una explicación más detallada lea el Comentario Bíblico Adventista Tomo 1 págs. 1117-1120.</a:t>
            </a:r>
          </a:p>
          <a:p>
            <a:pPr fontAlgn="base"/>
            <a:endParaRPr lang="es-CO" dirty="0"/>
          </a:p>
          <a:p>
            <a:endParaRPr lang="es-CO" dirty="0"/>
          </a:p>
        </p:txBody>
      </p:sp>
    </p:spTree>
    <p:extLst>
      <p:ext uri="{BB962C8B-B14F-4D97-AF65-F5344CB8AC3E}">
        <p14:creationId xmlns:p14="http://schemas.microsoft.com/office/powerpoint/2010/main" val="2879137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fontScale="92500"/>
          </a:bodyPr>
          <a:lstStyle/>
          <a:p>
            <a:pPr marL="0" indent="0" algn="ctr" fontAlgn="base">
              <a:buNone/>
            </a:pPr>
            <a:r>
              <a:rPr lang="es-CO" sz="4000" b="1" i="1" dirty="0"/>
              <a:t>Una </a:t>
            </a:r>
            <a:r>
              <a:rPr lang="es-CO" sz="4000" b="1" i="1" dirty="0" smtClean="0"/>
              <a:t>Ley sencilla.</a:t>
            </a:r>
            <a:endParaRPr lang="es-CO" b="1" i="1" dirty="0"/>
          </a:p>
          <a:p>
            <a:pPr marL="0" indent="0" algn="ctr" fontAlgn="base">
              <a:buNone/>
            </a:pPr>
            <a:r>
              <a:rPr lang="es-CO" sz="3500" dirty="0" smtClean="0"/>
              <a:t>Los </a:t>
            </a:r>
            <a:r>
              <a:rPr lang="es-CO" sz="3500" dirty="0"/>
              <a:t>Diez Mandamientos son profundos en su abarcante sencillez. Son tan breves que hasta un niño puede aprenderlos rápidamente de memoria, y a la vez son tan </a:t>
            </a:r>
            <a:r>
              <a:rPr lang="es-CO" sz="3500" dirty="0" smtClean="0"/>
              <a:t>abarcante </a:t>
            </a:r>
            <a:r>
              <a:rPr lang="es-CO" sz="3500" dirty="0"/>
              <a:t>que cubren cualquier pecado posible.</a:t>
            </a:r>
          </a:p>
          <a:p>
            <a:pPr marL="0" indent="0" algn="ctr" fontAlgn="base">
              <a:buNone/>
            </a:pPr>
            <a:r>
              <a:rPr lang="es-CO" dirty="0"/>
              <a:t>No hay misterios en la Ley de Dios. Todos pueden comprender las grandes verdades que implica. El intelecto más débil puede captar esas reglas; el más ignorante puede regular su vida y formar su carácter de acuerdo con la norma divina”.</a:t>
            </a:r>
          </a:p>
          <a:p>
            <a:endParaRPr lang="es-CO" dirty="0"/>
          </a:p>
        </p:txBody>
      </p:sp>
    </p:spTree>
    <p:extLst>
      <p:ext uri="{BB962C8B-B14F-4D97-AF65-F5344CB8AC3E}">
        <p14:creationId xmlns:p14="http://schemas.microsoft.com/office/powerpoint/2010/main" val="133735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1)">
                                      <p:cBhvr>
                                        <p:cTn id="14"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Autofit/>
          </a:bodyPr>
          <a:lstStyle/>
          <a:p>
            <a:pPr marL="0" indent="0" algn="ctr" fontAlgn="base">
              <a:buNone/>
            </a:pPr>
            <a:r>
              <a:rPr lang="es-CO" sz="3600" b="1" i="1" dirty="0"/>
              <a:t>Una </a:t>
            </a:r>
            <a:r>
              <a:rPr lang="es-CO" sz="3600" b="1" i="1" dirty="0" smtClean="0"/>
              <a:t>Ley </a:t>
            </a:r>
            <a:r>
              <a:rPr lang="es-CO" sz="3600" b="1" i="1" dirty="0"/>
              <a:t>de </a:t>
            </a:r>
            <a:r>
              <a:rPr lang="es-CO" sz="3600" b="1" i="1" dirty="0" smtClean="0"/>
              <a:t>principios.</a:t>
            </a:r>
            <a:endParaRPr lang="es-CO" sz="3600" i="1" dirty="0"/>
          </a:p>
          <a:p>
            <a:pPr marL="0" indent="0" algn="ctr" fontAlgn="base">
              <a:buNone/>
            </a:pPr>
            <a:r>
              <a:rPr lang="es-CO" dirty="0"/>
              <a:t>Los Diez Mandamientos constituyen un sumario de todos los principios correctos. Se aplican a la totalidad de la humanidad de todas las épocas</a:t>
            </a:r>
            <a:r>
              <a:rPr lang="es-CO" dirty="0" smtClean="0"/>
              <a:t>.</a:t>
            </a:r>
          </a:p>
          <a:p>
            <a:pPr marL="0" indent="0" algn="ctr" fontAlgn="base">
              <a:buNone/>
            </a:pPr>
            <a:r>
              <a:rPr lang="es-CO" dirty="0" smtClean="0"/>
              <a:t>Dice </a:t>
            </a:r>
            <a:r>
              <a:rPr lang="es-CO" dirty="0"/>
              <a:t>la Escritura: “</a:t>
            </a:r>
            <a:r>
              <a:rPr lang="es-CO" b="1" dirty="0">
                <a:latin typeface="Agency FB" pitchFamily="34" charset="0"/>
              </a:rPr>
              <a:t>Teme a Dios, y guarda sus mandamientos; porque esto es el todo del hombre</a:t>
            </a:r>
            <a:r>
              <a:rPr lang="es-CO" dirty="0"/>
              <a:t>” </a:t>
            </a:r>
            <a:r>
              <a:rPr lang="es-CO" dirty="0">
                <a:solidFill>
                  <a:srgbClr val="FF0000"/>
                </a:solidFill>
              </a:rPr>
              <a:t>(Ec.12:13)</a:t>
            </a:r>
            <a:r>
              <a:rPr lang="es-CO" dirty="0"/>
              <a:t>.</a:t>
            </a:r>
          </a:p>
          <a:p>
            <a:pPr marL="0" indent="0" algn="ctr" fontAlgn="base">
              <a:buNone/>
            </a:pPr>
            <a:r>
              <a:rPr lang="es-CO" dirty="0"/>
              <a:t>El Decálogo, las diez palabras o Diez Mandamientos </a:t>
            </a:r>
            <a:r>
              <a:rPr lang="es-CO" dirty="0" smtClean="0"/>
              <a:t>como los menciona </a:t>
            </a:r>
            <a:r>
              <a:rPr lang="es-CO" dirty="0" smtClean="0">
                <a:solidFill>
                  <a:srgbClr val="FF0000"/>
                </a:solidFill>
              </a:rPr>
              <a:t>(Exo.34:28</a:t>
            </a:r>
            <a:r>
              <a:rPr lang="es-CO" dirty="0">
                <a:solidFill>
                  <a:srgbClr val="FF0000"/>
                </a:solidFill>
              </a:rPr>
              <a:t>)</a:t>
            </a:r>
            <a:r>
              <a:rPr lang="es-CO" dirty="0"/>
              <a:t> consiste en dos partes, indicadas por las dos tablas de piedra sobre las cuales Dios lo escribió </a:t>
            </a:r>
            <a:r>
              <a:rPr lang="es-CO" dirty="0">
                <a:solidFill>
                  <a:srgbClr val="FF0000"/>
                </a:solidFill>
              </a:rPr>
              <a:t>(Deut.4:13</a:t>
            </a:r>
            <a:r>
              <a:rPr lang="es-CO" dirty="0" smtClean="0">
                <a:solidFill>
                  <a:srgbClr val="FF0000"/>
                </a:solidFill>
              </a:rPr>
              <a:t>).</a:t>
            </a:r>
          </a:p>
        </p:txBody>
      </p:sp>
      <p:sp>
        <p:nvSpPr>
          <p:cNvPr id="5" name="AutoShape 2" descr="data:image/jpeg;base64,/9j/4AAQSkZJRgABAQAAAQABAAD/2wCEAAkGBhQSERUUEhMWFRQWFhcYFxgXGBgUFxgXFxQYFxQYFxcXHCYeFxojGRcYHy8gIycpLCwsFh8xNTAqNSYsLCkBCQoKDgwOGg8PGiwkHCQsLCwsLCwtLCwsLCwsLCwsLCksLCw0LCksLCwpLCwsLCwpLCwsLCksLCksLCksLCwsLP/AABEIAPgAtAMBIgACEQEDEQH/xAAcAAACAgMBAQAAAAAAAAAAAAAFBgMEAAEHAgj/xABIEAABAgQDBAcEBggEBQUAAAABAhEAAwQhBRIxBkFRYRMiMnGBkaEVscHRFBYjQlLwBzNygpKT4fEkYqLSNENTc8JEVGODsv/EABkBAAMBAQEAAAAAAAAAAAAAAAECBAMABf/EACoRAAICAgEDAwMEAwAAAAAAAAABAhEhMRIDQVETYfAikbEycaHxBELB/9oADAMBAAIRAxEAPwBQoqIzDbSGai2RcaRmyVEC0dRwvCxlj0pSUERpOTOc/U3lEc3YcKF0x1r2UIz2UIz9f2H9I4Tiewy5dwHECfYB3hu+0fRfslPB4GVew8iZqkh+BMBdSD2jnCXY4SMHA3RGcNA3R2ad+i+WezNWO8A/AQExL9Fk4OZS0zORdB+Ih+XTemLxmjmJoBwiM0A4Qw1+FTJKsk1BQrgQ3lxiSnwhSg9gPXyh+CYvIWPoHKLCMHDOYPfQ0pc6xXmvB9NLYObYDXh4GgjQooKrRGpUkqIHn3QvBDcgSaB40nDCdBDImWlNhpG1rEN6SBzYvDC21DRpdDygutQvG5VNm0gcEdyYFNFGDDuUMJoUjWJMg3QfSO5gP2YAIp1FI0MipMD6yRAlBUcpC6TGRPPlMWjUTUbHTtjd0dVwrSOT7GzRbujrGFHqxp/kC9IIxHMmtEkUcQnhAJUco1zHQd7xIlZuzVPXuVA6hRH58xF9459O2nlpqcvSJUmc2Ug9mYkNlPAKGhO8Q0e0coDv3e6NJdNoSMwwlTxsmFTBdqRnVJX20ktuzJJ6pHgfSGeRUpWHSXhJQcdjKSZTqKWTUoyzEhYuL6pO/mDCJtLsTOkgrkPMRqw7YHd94DlDniVAokzKZaRM3g9lbcW0PMeMVF47Olp+0lX3kXSOZKbxt05Sj+n7Gc0ns48Zpe8eHeHXbfAELAq5LEKbpcuj7lsNAdD4QnpkxbF8lZO1TIgmLKUAIBGpjJaSSyQSTuFz5QZp9jqlaQ6QgNbMb+Q0hm1HYtN6FsrvEcxUMlVsLUJDgJUORIPrrAOfh60FlpKTzDQtp6GqtlUIi9JlZU84h6EjgYtKXaGihWyBcaTHtRjAIJxhEUZ6YLS6c79IqYooXAtAksHIVKw9aMjxVdqMiJlI37K4qEMFR1TBsYCkgFTcx744phVmhtwytKWY24RRw5xMuXFnYPppGjHviOokCeGULDdqD84XqKvdCSC9oM4bWPbjEbhxN1KxS2g2E+mzAQMkuXmDpYLWp9ASCyXgVicnEaRDylCpkiw6RLzUbspKWzeMP1dWqpVJf9UrUksEn9oAsO+3ONqnpA3ErL2uDa2mumsOpMWkc+kUqzJ+k1SlSpy0kSJUtkqA/GvMDZ935EUnbGfJH2iTMDEdIg5Vgb3SXCvSL1XWCfPmKUCQDkQDuSkkD5xYpcHSpJe0U0q+oyt3gjotopiAhUtYUmZlZV2bQC2mUPbibw0VEpayOjWszUJGYMTLUDcJVwVzGm+OdfRV00xaZJStKg8yQVM3Bcs7lW0s8Mez/wCkGTKBC1FzdSV9VaVMxsdQW4xnOPdLI0X2YVlTQEqmy0sm4qJB0G4kD5Wa8KNZs2r6aZEkEpUy0E6CWoO/cASPCDWHbTqmz+mXLCJcw5Gu6kHqgl9TeGOcnopKilP236hCt+XMcrdwL+EdycH+/wA/g6lIBIlS6R5dOnPNHbmqD33hP5aNScNm1BeZMWRwBIHkGA8oNYRgga7n83795eGCnokJDAQkuqo62MoWJdRs6ZYDFY4MoxF0qVAongTEGzkMUnw07xD6umBgZX4EggkC/vhV1r2F9OtHJ8cwroJnVLoUHSfG4PMQMzw8Y7h5VTrTvlKdPNJH9xCQURZF2idqjHiWmF+6IgItU8rqvvh0KyWdOgPXKd4uzRFSopSzm0CQULNQnrRke6tXWjIieykLUSOoDBqlWwgJQKOQQTlqMVweCeQ7YNUvK7n+fxg1SVD6FoUtm6jVPcfhBorylxxeM5xyPF4HOSlM+WZaybi/9OBgfitCmnQooJACSWewJsGG653RVpK48bxa2jC5lMkgalOb9kF/fEyTUkuxs3aFaikkXZ29e+ClNMbz7op1VIQEgKUCx00c7yOUeVUfQoVOXOmBKRdkhVidWih0zJYLErBVGomzVMQtMtIDmwQ+r2uTEo2elk5jLDiIpdYStKOmmZlJzAdGOzo5ccYLIwycdJ5HehFuLwjbXcZJMD4tTFTMGI0HBv6tBdNR082U2iEX4Zj2vG0eTQLDBSgovqA1viYv0tGEJLBT/wCXXwhXJUFLIZkSMoaA2PYWozpU2UjMSFyZvKWsOFn9lQ7+sYs08kkH9cnvI7okKDxm6aWc297GMFh2avKL8iUEpCRoLcY9KFjA7KdfttNLH8mIlKN+rOHlw/JheIbBuJSWmqDOFoUlt1rj0Bjl1bIyLUngo+T29I6ViMxdlHOMpB6zO2/TlCTtXRFNS50UkFu63wEXdHwTdQGU9HmYk29YtyZYS97RUVOMRpm3ikxJ1ynWG4xTxhbPBCjmsodxgZjK3JgS0FClVHrRkbqUdaMiFlIYw/sQbkS3EC8DlFhB00uU20MWdNYJ5PJZwVRRNbiD6XhiTMgPQy+sPDx4wTnyCnuhZ1YY6L8hDkZdXEOZQMoQeAHpCts3JzTU8nJ8NIYJ0zrG9ok6u6KIasXsQkkTWb+26MxPCjPp1SwsJUtgSQVMHBOhHACLm0GDImICyVjKLlJu24+ECF00rMFiZNYEEjUBwUggnsXY79IdO0K8MuSMDX9KTNzpyCV0eXKXFwokKfiNOEMOcAa2haUZAuZs7TcSwvqWDbohEmnJKelmBrlyW6wsA/AXgON7/BydDWBmNtPzpFtDeMLuGGR0iVImLdikA6F2L6a29YYvo+ZJFw/hGM1RrF2TEOkjcQ28eogLglJPSJgmg9TMiV1iorS5IWpzqRlF+BixPw1EpKphMxQSCWBJLC5YdwgZU4nTy0SyVzylUlc0BLqJljK6lDX74aOS8AfuH8KklEmWlfaCQFPq7X38YtQEpZMuZMKQqeChKFHMVJGVb5e/fF0YQm3WXZ/vnU8YVpXkZMp49S5k94I87QjbZ07y5K/vMxPhb1Bh4xTD8twpfdmJeFXHpJVSrb7hJ/hOb3ExR0XVGPUQiTI8Ax6UHj3Llb4tJiaUkNEGJU9nMSS0kqYRVxaYbvHS0ctivVrGYxkRVfajIieypDPs7MZoZa9uq3B4UMGVcd0NkxIMvN94RVDSJ5bJKVV4a5dOFIvvEI3TEG0N2D1pVLS+rQOqu4YMPbPU3RpmLP7IixnOaweNTFFMlAGpLmPMqS93IPCI3nJR7BSmLhiBA6tXMSpkSMyX1zAMGswO+LlOGuoswiKt6KahKhOYHsqSoda9wD4Qi2M9A9NUvr/4csFAMGu/aswsBd49e0VEWpl3ftBIFuN/KPdNhqFgj6SpZSouErFrMEqAJZvC8bOyaSX6acAU5SM+od3fUEmHuPf/AKLTNYdVKUoA05Tc3BSUhxqW0g+4SHNgNeUUMPwZMoula9STmOZ3YMX4MIIzUuCGfv0MZTabwaRTrJWOJyjbpEF7ai54QpUeCNTT5Zny1KmI6GUQpTIlOrKnR3BVduA4QwLo1HWnlEM407Tlhpwa/fEkumULmTKzAWKbBzu0/LwyajoV52RUcxCZylmahlSpSQAb9Uqu/C/pBIV8t2zpcahxbTXhqPOKiKZQ0lStLD33aM+htmaQg6cHPmNLekB0wq0ar62WoNnT5jTSF+rlAhaToR/+hlgvVyV5S1PL5acbnThAyaHLEMWNuFrDzHrGkMaEkcwmySkkcC3laJ5Icc/KLWMS2nLADXfzvFKWkvHookZYoVsvzECsbDEwUYpilicj7xtygSWAoTKoHNGRJWOVmMiF7KUwxhm7uhsoVgpY3hRw1wHhjpJtorhonlsuz8OIDpuPWDWy1wE/5m84F09ZBbZNP2y24OO8lh746bfF2GOxmxKZcNuiWnmaQPxCaynue65jUjEADop+7fEnHBveQ1NfKSASQksBvLWEBKChmJp6CWZagZa0qmks4yoX59Y+UFpWIhhrf3xMisSbudeBhMobDKWDUqkzajMCy5xmAsQGUlIA/wBMHFK4RWXWJCCo5gAH0u2+Kw2hkb5g7u/SFacs0FUgxLNokgbR41LWrKCQS7AghwO+CCtIzaa2OnZ5nygpKknRQIO7UNAPDqebkCZgLyUKQCdZig6UrB5oALcVHhEtRIQ4H0mYLksFXNu7TWIpkmUDmNTNawbNZ1W4PeNEqEbKkqimhChlV/w0hAs3XCz0tuNxDXARKpJIapV3Z+Ab0YmMeUReoXxJzNqW4WuPSOl9RywF5otCvXJaY8WKhUkkj6RMJI0zFm1cMGJgZVKSFBllWbR90PCNAk7FLaanKJoPEEeR/rApNtIZ9q5Dy0r3uPVwfUCFRKov6buJJNZJ6YusP3/KKWMruYJ0kly/KB2Lo1gyAhVqx1vCMjzUG8aiNlIcwRLhoLpllBY6boC4EdIaauU4T4xVDSMJbKiZt4cNkEslSzvJ8ki3+o+kJ30ciHGWkyaSUN6lp8u2v4ecDq6o6G7LVUs5gym13cokpJM0scyRY+b2vuDNEk6lC2zP4QTpdn0EAueI5fOJXJJG6TbPMqiX96aHt3aB/cfOLkmUoC8wG/DduitOk00pYlKKs6kFQAC1EpT2i4HdbujJdbSdCajMejSWKiFWIOViGextpGbz/Q5elyF6Zwe8QKrMIqCsmWZKBp2Myjw1Fmv5wak0EssQ/Hf6v7o3W4UiaAFPbgSk6MdOUIp0xnG0D8Jo5yFAr6I8SlOVWnIcYOwKpNn5SCFJzOC7lRO5i/G0EZqyEkgORu4+cCTt4DFUj10YG6KFTUZZ6JYCeshanIuCgoCdP2/SKqMQqnvThrsM403OePzj3MVNK0rNKCrIxIWCRmupA0s4AeCo1/YLspYdji5lQunVLliZJVmWQDlMtQ6hlh3zF2U/ZbmIYfo6fwi/KAEtC0kKFEEqQFZeunNmUbgKe4LByYtHEKprUw/mAfDT5QZK9fkCfkKqlgCwhdxancEtcRcXidR/7Zu+YltdSQNPlFaqqZig6pWXxB7yw3cIME0zpNMW8T+1p5iRqH+Ch7jCRLSX5R0GiTdYZt58C3uMIdZLyqUngSPItF3Te0SzJel0vA3E5rvF2nAZzFHEFBy3GNJaEWxXqgc2kZEtaetGRG1kpTDWz0vSGirQAR3e7SFXZ97Q21dLYL5MeUUw0jCW2eKKTnWlP4iB56wz47+tkyx9xBJHNZYeifWBmyMjNPB3JDnzaJJteJlRNXuzsL/dSWHuhZZl+w0cIbcOkkgW1bXu0g/KlgAQnYRU1kyQOjTJQt1XWpSg2bqhgN43k7oITVYkNE0ynPFYYbzfWI5xztFEXgmRNzV5UpCwlMoS0KILFRWVTGO6wRrAqThq1VkyRlIpxNFST91WZPY5/bAraLSqrEur/h6c6uBMU9hZnj2MRxAXNLJ8JxJNrNbV4Ktar7gGYGNvCsMcrrk0aAB/82vd1bjWPKtpqgk/4U5QAzrDl9bcoz9N/GPzQ1Zo0RAXDsZmTFAKkKQLuSQ1mu44k24wZSuFcWhk7BxwTUdLOuL9fmC77tGtuirW0KZIMyZPnBPIkhPVYEsCwA3+cGTUp/EPMRXrl5kFIUkE2csddbHWCpMVpA2RRJWphOnHKEb3QWuCCzEm3hBalpykNnUr9pn9BArCaIUrpQsdBqEG5Qo9plfhOrHw4AimvRuUPMQZWzlRuaOMV6gAJiyapH4h5iKc+YC9xARzFcOmo/azJ8w0Ke0FM1QotYsW5kXhpxhJCgobr+sBdrJbTQdx92o9DF/T2iaehfmcopTJTueEX1o5xRWps0bSMkLFYrrmNxqsHXMbiJ7KkMGBS7CHuhGZBB3iEXZ9eVn0MPklQQjNuZ4o/wBUY9yxs8noZE5e+4HckfOF+VMSE/aKKX3j+0G8VLUqQC2ZQf8AeJUYGTavqgBGfXgDYW1gxzbA+yJMNKJRHQVC0NZkqLE9x1a/nBNOKzc3/GrB0PYbS1jZ+65gIqsIKWkgW1s4PDT1HGPHSgOTISSFONDf8Q5845ws5SoZEY1OTZVde6i8pB1ICeFn83MTzMYm3BrAzsRlTmBbThzaFc17uVU4KmBHMj5Wjc+rBZ5KVEly9mJ58YX014/A3NhadiKSwNavUm7XZ3zcA26JlzEkD/FrCnAVlHaygOG8b98BBPRYfR3ADXH51IHOLMvFWHVkOd4BSC54PBcfmAcg/RTEnKTVrLKJZkhzwNuyBZoaEVTwiUtcX60kd4bl4wfw/EgNbfniIn6kDWEjKkyX/ULUXswLF+1d28+UQSEUwV1ZUwEZncKYNc98WF1U0klMxOU6DKSeV3/LCI5tTNuQpPLq8u+OXzJxUUunBCuhWSVC2VR6x3kKtpviJBpQVI6BXVN+qrV9H3xBMrKneqW/7JfzMeEVdVmuEs12dydxjTj7/wAiX8os1iaZypKF7gWCg99L90aTU04YpRMdweyq50fnFadjFT2csrQuXUWO4R5GJ1KWBTL3aO/N3+UHi/jOtBKuCShgFBuLvfvgZtJKCqeUveEpHinql/KL5xBSgQvKQWuDqd+unCIZyc9LMR+En/V1h6g+cdHDRzyJSzFKahnPhFpa7RDVj7Mfm7xQzFCrV9oxuNVI60ZETKkMWBJdLQ4UlWwCVjq6Gz2hMwMs0N9KgLAckHcYqX6Sd7CE7a2jUMq3OWzFJtu3RHKr6M3CB/Cr5wn7T4SqUekQcySwVyO4+MAJWIzE6P4EiM8RdZHyzrPT0o+4PJXziYzKVQvKY8wofGOUe2ZpuoqPef6R7OMzNL+f9IGPLDn2OnTF0rsJT/xf7ojNRSj/AJI8pnwVHNBjqgbv8YmTtKefrDXHywZ8HQ/aVGNUeqx8YiNfRa5FD95bxzydima6le+PCcQG5Xvjvp8v7nZOopxGia4WP3lfGJUVtE1lqHdMjlKsRP4vUxv2ifxeohfp8sOTq6a+lT95Tc5jCPIxGlOk4t/3R8o5UvECR2vWNKrrMCI6l5OydVVUUp/5p/mj5REsU3/WP8xMctM9XH1+URmaTqTHaOOpJl0//XYf9xMe0U9If/Ut/wDbL+McnJPLyHyiSWfy0C35OpHXDT0Z1qj/ADJce5dLToQvop2YqG9aDpvtHJFDk3dFvCaRK1FSgejTrp1juSO868BBSerOtDIMOClqcsArg/PSKWOEbtIYQn7MKa5AJ8rAcgAB4Qu1yczxvsy0J9QesYyPdbZZjIkeyhBLCMQQCATdvz6QdpdpZNwZgDd9+5oTqVYQCFXcccvg7RJLWEkqLPbw8o0XUdUI45OiUu0Emw6QXO8KZxo4a3jF2clK2U413MxhR+sqEIYOsEAEEAbtXN7OL+cCcRlzZqlTJGYS2zKUoslLDrXBazjSHbS0KlZ0CdIR+EHwHyiIUkv8Kf4RCXQbRzwhSQeky/fHXSgAOXOpPfBKn2rqEgPKRMJYpWxARftKayuDFuUBSOodsO2IVNYlCUJP3lJS58GiPHcApqbKSCoFw5kpKQxAuQm2r9wjxh36QpNLIHSTFrWu6iHWAoG4SFaJhLx79I658wKykyxmHRlRSFOQxVlvoA0Z8pcvq0PSrAyTsLk7pcv+BPyiA4bL06KX/LT8oWqPaNawSEJSkH8XVS+gJPHdDNsvtKULdUtEyYpglOcJyu/ZzWWT4xraq0JTvJ5qcMRKLKkywSHDy0i3iIyRhSFf8qV4y0/KJdt8S6UJC0LllNrgkOoA66WgLhGMolAdLOmEC2UJBDMwvr6wbxkFZDicEl75cjwlpJjx7Ckv+rlH9wD3QvVG0M1Kc5ylJ33Bu5TbfbhFuTixWkFK0g2BCrC+p4+EdhnZCZ2akq7MqU/Bj73ihOwaWksZKH/e/wB0FsJop0xYDpAcBwSoEEO4yg+seqwiVOVLmtnToC7EaukntD3QVV0dnYMk7LS1XMtCR+9/uiX6qSBqlDd6x/5RPNxFzaIJ9VbVgGcnQObPB4gshXhNKk/qn7lzB/5RMiglsyBlG5Lvc63NyTxi1sjSyJ4K5ywGmMm7BYe9oJbR0NPIqEykDJml5kqKnSSCQQoHuheUU6QabVkeGDMnIr7vugPj7JcCCtEVSyoKDW7wRuIOjQBx2Y7wVtg7CTVr6xjI8VY6xjIlbyUJEtMhcuxuC+jK94cRNPk9Rzmz8wyW3h2uYJUkhRSz630DtyfSL0/CpIGaYs5A1gLKLW1PVL2trGqhgycsiQFkKGa43A6Pz4iC+BYLOqVHKQrKzh2cHcBvFvQRqvqULWcsthwsGA58BBOgzS7plgkAl3YNa45NaEjDI7lg84pswulWEdZUxSXIQlgU6twPExPX1MtCCkiZLVlBAsXe4fg7RJO2gUjLnVmUl24pfVibwv4tj0yaoqUASouVKHW0t3Q7aghUnI0aZWTMx8QSw46aQMmSidNeO6LNXUlK0vMUtGZjqpIDC4J+W6LNZhEwgqT2TcNeMWr0aJ1sFdOQkHS1v7QQwzaGciako+7fsh2DPciwNopqpyEDM5YlwBfvgnhoQAQUpFmJvwsPPzYQI3ewuqGCVX1EzrTVKVKVdOYBVnJuU2Bd49VlKHzFJANi2hG94kwhC6oAqUDKQwyJU6rJyoSEFrXd33GDE2mHWQ7gN3O1xFkaaJ5bL2EYNSV1PlQgInosHN+JLb/CEHEqY001SCk9Usoly7k3fceUH6VHQzkzEukg2N2vqxi/j9GirT0gH2wJzJd0ra7vuPKEcGFSQGosXUljJUoBjZ9G3ltTcxYxTatU6nyTgFTBZJIKVAvZQULOBxhapnQrrOz3t7+DPBGfhyjdJcHTxjrcg6IqTHLZVl1eDny13RJ9Fm1c1KEApTlVc9nNzZwLsLwHn4LMzdnQ2fTj8IYcJE+agU5ypAchhdV3KQoaA2MKnJ4YWkso1gkhIk55k0fZ9IcgVlJZSUAAm9ysm3B4N0+NSpWWfUS5c0hCUAZmJACblJNzmVrvYwOn1MuQULTKCFrSUzEBICWKr9E7kEszm9zFebTyqmaJEiSpK5nVZfWuCDncaa6cjDaVA72NKq0LShSEdGD1QkqzAklzlVuEBMcCpZIWkpN9fgd8Ccaq6iRONIAVopjdSASASkElR4Ak6x5q8RmGUDNOYEnKnMVGxY9zwVNVgDiwJVq60ZEExaSblvWMiZs2HPCJBKLatHiuwtaZZ6aeAvVMrKWF3Ga26DmxydI6TT4JInAGbKSs7swdn1aN+pNRSTMoRs4LVYOtCQoEMp3CSxDauIjVVmXcdRSbjvDax2naHY9HR9HJCEJNyDe72L6hm9YQ1/o0XNWUdNLYHe5cfeJyjqtfWEUk1cRqd0xAmzTOXmY5Tu1L8dOMEvZ5QErmoPIEKSCN1yAPIx1jCdlVUQCpaEqAJdfWca7lXa53R72skzamWlKwlKA17qJexYcgdYCqwvRxz6IlSTmcJKrgHd3ONIcdm6anIySuqSAklZUUgMbsS2t7QxS/0fU8taAFKWFXIWAG8NSOXKJJ2xVPLVmkAni4BvwA3FoaLigNME1+xksSgu5Ve9mO8HW2hcc4WazDkhKhZW9nupuJA004R0dMi3WS6bAh7N4jkI91GFS1gFEsA6dkC3eLGG5LuLXg5ThuJSqZlpQvpczEFTIyb0ltTfW0MtXiKFqTN6stCgGSk5mGgUQBbugzjOz6Zo6oYkMRlDW627mE+ULJ2fCQ4GdKV3ZO5nt/l74aN9gSDqTKUA5d94O/mDp4RRnrS/VBAFjxtvtaFVVSuVN4p3cRwEXpeLpZ+ydGO8aiGjJCuLKu0c7P0aSkMCouB1l7xmZnA01hqotgZy5KZtHOSe0ejUkpABuAkupxuvxgHUSOkAKQDvB1D/2hj2Y2jCE3mFJYApdxbekDieEJKLttDJ+QSKjo5hlVKOjmJFw4N+RBIi1KoxZUskEF7avqWbfBzEsPkVqMswJz6omWCkk8VjtjkYUKzCamhU6jmlZilK3s7OHG6Cp9mBx8FjaJeYpWR1n0ZvBxviDZLEESauWopJ6wZ03uGDdxLPpEn0pM0OS6j5DuLNFCZIKGs+8M7gciNYMonJlnFcRWJ+JoBIE1QAJcFs9r+IcbwIW6dJEs9YLAcFTEByxID3tE1ZXqSpalX6UFJKgFAjfrooHeGiNEsCWwuhRSeCwoBlMd+kYdzUBTk3jIvzEIB1eMjHiaWdO2N3R1bDOyI49slWANeOoYXiYy6xt11aRn0nQwLlA6gGKgwWSCSEAE6taI/ag4xntQcYlqSN7Rfyhm3RXm4dLUoKKbhm8Ir+1BxjftQcYFM60WplElWo+EbFGliG1in7UHGN+1Bxg1I60e5uGoKcuW3584kkUKUhmHlEHtUcY0cUHGOqQMGVOBIWziw3QNVs0hIICXc79PIawS9qDjGe0hxhk5IDUWco2j2bShSkplHcSSXIFzqbcoT6jDMp1LHR2BvppuHGO9VcmStioXBd3v3PwgTVYFJWbEAEkqASHLhmfdFK6iayjFwa0chkUcxHYf4HwidOHzHzkAHcw0O8/0jqiNmZEv9Xy7V49nApKmzaDXn8ob1Ig4yObysUWBcE5bOHYd8EZVcZiWVdLgEElm19YP4vgaEOJSQEqAFvcLwLOChA7LHk8aqSZm4tC3tFQSpSc8lSkqJ7JvlfTLytAzDMdWlQC78xDzU0lKpICxfe4e/OF+vwNF1Iyi17ahrN84Wndoa1pky8ORUWa+tuZgRiOzOUMlej2JsTrBLBadSFZypmGjuDa3PWLOI1qVJPVGYbwRfnDuKe0KnWjns+jIUXd4yCVYXWXaMiNxVlCky9RVplm0MtJtaw1jIyN1IyaLY2y5+sZ9cufrGRkG14Op+TPrlz9Yz65c/WNxkda8HZNfXLn6xn1y5xkZHWvB2fJn1y5+sZ9cufrGRkda8HU/Jn1z5+sa+uXP1jcZHWvB1PyZ9c+frGvrjzHnGRkda8HV7m/rlz9Y0NsufrG4yOteDq9zwrbAcR5xn1wHGMjI614OoGVOOpUSbR5l7TpTYgEF/wCgHGNxkc5sCiilX4qZtk9Ti2reHwgVPNmEZGQJOxkqBxkHnGRkZGND2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Tree>
    <p:extLst>
      <p:ext uri="{BB962C8B-B14F-4D97-AF65-F5344CB8AC3E}">
        <p14:creationId xmlns:p14="http://schemas.microsoft.com/office/powerpoint/2010/main" val="2404058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7824" y="2708920"/>
            <a:ext cx="2952328" cy="4248472"/>
          </a:xfrm>
        </p:spPr>
        <p:txBody>
          <a:bodyPr>
            <a:normAutofit fontScale="85000" lnSpcReduction="10000"/>
          </a:bodyPr>
          <a:lstStyle/>
          <a:p>
            <a:pPr marL="0" indent="0" algn="ctr">
              <a:buNone/>
            </a:pPr>
            <a:r>
              <a:rPr lang="es-CO" dirty="0"/>
              <a:t>Los primero cuatro mandamientos definen nuestro deber para con nuestro Creador y Redentor, y los últimos seis regulan nuestros deberes para con nuestros semejantes.</a:t>
            </a:r>
          </a:p>
          <a:p>
            <a:endParaRPr lang="es-CO" dirty="0"/>
          </a:p>
        </p:txBody>
      </p:sp>
      <p:pic>
        <p:nvPicPr>
          <p:cNvPr id="4" name="Picture 4" descr="http://3.bp.blogspot.com/-ZIOK8LCOwQk/TbTlrw_HxLI/AAAAAAAAAhU/D6guhr6py74/s1600/No+consentir%25C3%25A1s+pensamientos+ni+deseos+impur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260648"/>
            <a:ext cx="2520280" cy="2520703"/>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data:image/jpeg;base64,/9j/4AAQSkZJRgABAQAAAQABAAD/2wCEAAkGBxQTEhUUExQVFRQXGBwaFxgXGRcXFhcYHBccGBccFx0cHSggHBwlHBQUITEhJSkrLi4uGB8zODMsNygtLisBCgoKDg0OGxAQGzQlHyQvLDc3LCw0LC8sLC8sLCwsLCwsLCwsLywsLCwsLCwsLCwsLCwsLCwsLCwsLCwsLCwsLP/AABEIAMQBAQMBIgACEQEDEQH/xAAbAAACAgMBAAAAAAAAAAAAAAAFBgMEAAECB//EAEIQAAIABAMEBwYEAwgBBQAAAAECAAMRIQQSMQVBUWEGEyJxgZGhMkKxwdHwFCNS4RVicgczU4KSosLxNBYkQ0TS/8QAGgEAAgMBAQAAAAAAAAAAAAAAAwQBAgUABv/EADMRAAEEAAQDBQcEAwEAAAAAAAEAAgMRBBIhMSJBUQUTYYGhFDJxkbHh8BUjUtEzQvHB/9oADAMBAAIRAxEAPwC0WIBFT5xXLke8fMxZnGIZwrHogvOOUBmNuY+ZifZ+ILO6VNVAIub11Hh2fWIEEUGcrNYg9pasOJoEFPKsAxL8jQfFNYOPvXFvgmWUzV1MUcbjppngg0lDsEfqbefAkL5xcQ6EaEAjuIqPQwLlDNMlqDXsIzf1NNDt8a9whbETZMtcz6JzCQCQPB5D1V1Z/EmLMucwujt5mBteEdpNprDxYFmCQhF02qx/vFVvQxZlNJNxmU8iaQHScN4qOWoizhkreWwPI6wF0YHgmGTOPijWFmlTWXNrxDGGCXiqjtemkIk1GB7QIMdyMUy6Me6ppC8mGzagpiPF5dCE+KFa4MbAIhQl7UmjeD3xewe3mrRl8YWdhXhMtxbCmPWOchGkUpO1EbeK98WvxI4wAscNwjB7XbFSLMG+0cTsMrCO0dWjsJEXSkgHdL+L2SVqV0gcxKcuYhypEU7CI2oEMMxFe8lZMKDq00lvD7VZaVNRBnD7SB1pA/H7A3yz4QHZXlGjAiDZI5fd3S/eSwni2TvnqKreNSsSDbQ8DCphdrFTbThBzDY9Zo0hSSBzE5FiGv8Aii4MZFGRmAsa8jE6z+NoEmLU8ZEYmg747rHLl1GUjVY3HLlqkZG41HLllIyMjIhSvKXEQERPPPa5RAxj0oXmHdFzJFCIo7XwtHE0EAbz3ihB5EUi8sT4HZRxRansJz9pzZR3C5hbFlojJcnuz83ejKgmD2vNExFqDLUZQLAUqaVJ0NWAqeUNWzdgvJw74iZQPkVFXetWAcndUjTkYKbN6G5KsbmosaXFandr38Is9J5DrhyqkhRRxa1AaFSN3tAgcjGKMRxNzDhC3XwDK5sZ4nJMaOTpGjOANCQCbjge76ax2GBj0DJGvbmabC8xJE+J5Y8UQuZcd1NaxGusdqPOLlDCvyce9KZqjgbx02IBIOWkUKUiRWgWUIuZyKSMSp1EWlyfqpAINEqzDxihYriRFmlKLhh4xLJxEweyQe41gPm5x3JmUMVMdhWEtFMUraVPaUjmLem+COD2krWDAnyPkYXJW0KC94v4WZJa4oreUKyQitk3FOb3+aYpOJrEwaF2dhH1Rq+hjJGJnoe2rEecK9zY0Ka76jRBTB1kczpCuKMARFeVOVxr9Yml1B1gRsIoIIQ5ujsskkEgcI7l7CC3V2B9IJ5iI2s0GL9886Eqgw8Y1AVLKyagnmt47M6o4/GLwMaKA7ormVsnRUOuXeCIkWcNx84nfCqYqzsBwieEqvEFMuJ4xZV4AT5MxdxIjrD40iJ7rS2lVE9GnBH6xkUJW0AYspiAd8UII3CMHNOxU0ZHHWRqIVl5XMrEFeMSTGoYgZ6x6ReY5rRMN/QrDdlFA7Kl3bmxYoleeVSfEQmudw1Nh3mw9SI9HwOzvw8o5WJIpmBI0AAOncTGZ2k/hAWv2WzVzvJXtpbPM7LSdNlBTUdUQtb+9a45QB6V4xmzKvsBSv8AnKlyRxoFXzMGZuKXq87MJckCpJNKjv3DdHnHSLpqjs3VqcoqqA9mzABmNv0gKBzY74yXAvFNWvGWsdblSOU2cZl3jTy4GKOLSZI7cpuslcG9pOTfWB+I207aAL6/GKb7QmH3z4UEEgZNEbaaRcZPhZ204E+KZE2mgUNMJUlagAVqfSkZh9qy2r2gp/mIFfM0hUzk6mvfHQpGp7Q+7WF7NHWydcrEHLRgACSrBqAmg0J32jqRLds1AewAW5DQV74SRFzAT6LNQaOg81dW+AaJOKeBsFAwUZOhKbQ/G0dAmFfBYpiwDTGy6XatOGsN2y2lBAS4LXtmuPCF5O0Szdnr9kzH2S17bD/T7rkTOMdEngR4GCeH2iugc8jU11+7xLNxQmCjMTwufAjyELntfoz1+yMOxOr/AE+6EdbTX1jtZogy09ae1c6XIrv5c/OAW0p4z0t7IpYXvrUa/sYPhu0hM8MLa80tiey3QxmQOuuVK3I2k8vRrcDcQUwvSRh7YB7rGFQPEq33xougY7cLMbiXt2Kbpu3kb3L8TSKD9IepGdm7I3H4DjC7jMWJaVbSFPGY9pjVOm4bhC0jGRik3E+SV1nZenJ/aRI3y5vMgKf+VYYNl7fkYg0kzAWpXKQQfX5R47gJC1ozhandQ/OK8jGmVM7JqA1fI2MZxF7LUoAC1731xGoiZGMLfRvbXWy+2wDA0vvsDX1g4CNR6GKhpItQTRIVzPHQaKyzT3xozORB9IjULrCtERE+GU6gRpZ/GJVmCOBU0q52enCIJmy+DGCIjIuHHqqGNp5IX/D5n6/UxkFIyJzuUdy1eRznrFYm8cNNivMmR6IBecOq42mWC5lPskHy/ekHOjXSHET5qF5lERWEw6Bky0APOtTXlAN3qCDobGIMMTLshopPaGpI4dx0hDF4V0htq08DjGxAtfsrW08fOxKFxNzCX7MulOz+qnEg1hVd663hiwDgKp35QK74EbVwuVqj2T6GKPwojjBarsxZkkIcqVY1WNRqFkypUWMpHKXjqLt2VStg0ibDzjU8ww9DHFY6wp7a6agcr2v5xD9lLNwpxK7QtY9oU4H7p4QxYXBIcO5yqaKxrTW2vhby8wOAnLRUe1K5HArSpurDevdcEnXSGjCyVygPMAllsuWWGzPW1ywAUHfqdeMJTXotPD5aJpFpACiWBQjqkGmli3wMaMpTNBIUgK1bbyV9ezE89QHBoNFtuFVFhyFaRRAXrXYCpKqppyJP/IRluNuJWhGOEBW5Y/NB90KQO8mptroIVZ+KzYmYtbOxC8AwJC+B0PfB58SydY9CaLYU4Vp41MI2IltW9RzIIvBsOwOu1SdzmUWoskwqTXsneN3lugxgaMDx4QERGmnPqWGY9+h9QYsIjywk0A0FjzUkA+saGFxb43hhOnT+kn2jgIpoTKBTuvX4ojtiV+S1qmn7VhHEejN2lpyqIX8PsVTMZJwZKiqn2ddK1Fq6j9xD+LcGgErDwMZfbQh2z5KEgm/L6xPtHBK+aZLoqigyigOawoAN2prygkehc6vYYFTvNRbwF4YOi/Q8AFsQwCD3airbr0NrEjjeM4vF2CtbLwZS3zStsHbGQqvGin/ifP4w5YbajA6kQBxexpaz5jqwKlyVAGVQuaqgDy8oto0auHj4NVhYuX9y27pkl7cccDFqXt8b1pCus2kdjECLnDsPJCbiZBzTem3JfE+UWZO0pbaEQlCcInRhAXYRiO3GPTxLmDjEoeEtJrCwYjxMW5O0Zo94Ec4AcIRsUw3GjmE1Zo3C5/F5n6V84yKezPRfa2ITNOGmjtogJ1KqVPmIX8VsmUXIlzaD+a4+RgXOnitjTyiEbSdNH+BgLBPHqx580R0mHk9+MeSt4rZE1bqBMHGWQ3pr6Rxg9mTZnsp5kCnhr6RXTbr1BJrTiB8YI4fpLQglQRvBufDhDRx2IDaoWlvZMOXXZpVdm7CnugyJmuw1AplYqdSN4ghO6IYh0oyoOFXFj4RW2V0naXnUDs9Y5AvYMxbXxMGcN0uBP5gPy9PpAnY7EAVWiIMJhy682q85x2AeTMZJikFTQ/fChEQypdTD50pxEjEIHRqTBah95eHIiFZMINYiOQPFpgw9CqMxBqNNDHDQQnYQm4Ipvr8oHzFoaQdrkORhCyNl6RwI2IsdkNXGSkynO3ChuPiIZ8GbSlP66j+kKzcOYhaYjsNxGUndmW1P9OQ+Jhk2O+Z0B0lipPGpBP8AtVrc/NCfZaeF5pix7DMb0CmluVh6CKWFm5S5sczVt3AD0ESOSFJIB1JtT73xUdwmHAJvlqeJYitu4mMqr1WoBWiubNRWYI16sXI5VqLcNPKDeMwklZbuZanKpagFNBXdHleKnzM5mBmVjoATYbgOQEXcF0nxSkJ1gYEhTmFRe14YGHduClpJ6NahOuw9gS+p7QzEXrpTMM5A5AsQO6K+3tkqEypUVsBrUkH9oHYTpDOlKFVVCe7WvskArTX3SsFRiyQJkygNLgMbV0Ap4QbDMcZc3RL4tzmw0ToVDgR1SKTTOLKbGndqK/YgEjt1szrCWdmLEnVq/dKcoITWJe55A8uB9DEW0MKGvow9k8+fIxpTR94ylmYWYQyZq0VaTiZqMAk1lX9Oo8BDh0awk0zc8+YzAKrKvugMKhjz7ML/AP6fmtK605Tlu1G7S03EG0OWx5yrIJNhlZqk1OUIAMx7h3RmNac2vJbU8jcvDzVOZslJsyaFOU5hkO6p1B9TCntPFiTMaXMrmU0NAT3EWuKQZ2f0rwygM8y4ZnoBUtUGgHmdYGbc2xIxZRgpV17IJuCp0zFSDWoNBzh2LFPib1WRPhI5XX9FRG25P6j3FTHSbalfqPkY7TZpoP7u/wDX9Y5bYgOoTwqPnEDtW0P9LapJe0pR94eRHyjuXtiXWgLGnBWPwEVR0dTWo8CfrF6RsYKLOw8a/HSId2t0Ut7LCnl7SB/V4qw+UTfxJRevxisNmfzue4r9I2uzQNJk1TxDE+htFR2t8FY9lDkT+eSm/jC/q+MZEf4Q/wCM/wDoT/8AMZE/qngFH6Z4n0QvEPL3MCear8iIHzEB/Sf8tPg0EsX0fYk0Vl7wfreKU3YDAe2K8KGKB0Y/3RTC8/6+qpthv5U8zFZQR/8AHXuYiCKbCmb2XzH1jUzZJX3q/wBP/cWErP5fVV9nk/j9EOw0h2ZsstzvIW5A00pyjt5jqe0sxe9DFmdh5kqkwNpYmxIB5VJtSLcqdOIqJx+HyjjJz0rzUdwTuDfl/aDnGqN9eVKRZwsxWqo1pUc+MEW2hPUEs6EAXzrmt4rFWZnZHmlJSsaMKKVKhRSgGlCCSRz5RHea/f7I0cRYb1XUuQFGngLwK2lh6GouPu8GcFMqld+/784r4SSGmqGBKVqQKVIG4V8oIH0SUeRoLAl8CMEENuYeUkykpmpequKMnKuhHMGB4g4cCLCz3No0ruz3UnI9g11O5XGhPIioPeOEM+zpConVggu1CSpzCmcAmoPBSByzVpCjIW4hs2OBmG4kLX/db1HpwBhLElaWCFo1jgFlit6kLQk3qafOvhC5iXadMyylLIlLKKgnStvKGCRisMznrmLKpso9431uPsxb2ltkiUUwglySbBiAT5AUB5msJRhu7k3JMW6DVK+1cEJC/nkJMZaIgoWvvah7K8z9YDyMC2VnUVydpuAA4+No3tLZzK6tOcvnPbYGrV33PL4Qb2zhfw3YkzBMw08AZgQ1CCM6kjeNd1jyhoNDW8JtL98ZXHvB8FvCik1AxygG2a4FBmAvusII4ydnNKhlXevPfz84r4/AzlObKarQgjgKKPgI52dSZNWUWEpieyWsBUVoDodCKb6QbBEZCUv2n77QOit4ZM7KpIoSBm1tvJ5inpByTsZctHHaVmlzDrZhRXFdKNQ90SbK2epWbImZesVsyzE1pQUbu+sGMNLyuJbkHrU3b2QhSfFWT/RB3ydEkyOt0h/xOYkqbKNNzMd9ZbZHryr1VPGK/TDajrKkSUYrmQM9LVGignh2SfGKe2MWOtc6AzWzf0zAVf1BPlFXbm0lm4nOqUVSVUVF1Wy62FoERqXdU1m4Ws6f+0hWA2fMnOEUVJ3QU6R9HpuDy5yGDWJHGgNONL+kTbL2gkp1cqxGoC0BF/2gl06xP4mVLnSmLylOVgQQysaUzfUWgPeuL6I0RnQta3Q2aQXYmPfMsst2TpvI+e7TnB576u3gafAQs4bCTJTyswAzDOA1uzfXvofMQylXY1J8FUmnpSF8Q0B1tR8KwPbTr0XLSQBZ2PiT84kw0utwp9frFuVgWbRSObD7PpHEvBYhjQDKNxOnlrAQ9yK7DsCllyCfepxqT9mNzpEhRV5lPGkXZOwHYCs0gUvRR6VjtOjGHFM2d25n1OkRV7n5KhobID+Kwn+KfP8AaMhq/g0n/DT0+kZHcPj8x/SrTvD5fdRz8ETWtoGz5SD31HeIuYiab1LDuBPwiGgK1BryZT9YpxDdWsHRBvxi1IZZdOIX945mKK1yqByGvqYvYhvcKqOHZPyFo4QL7IL14gE/EwSxuoGYGkPkrLPtKp41/wCohGFXMepOQH3WCTF8ATUeB8ItzZCqCWM3xAX4KaxGTKI7KkkcSD8ovm6WqkWdaVPEbP3zWrwUIyp6axp8PLI9q5t7QOsbnrmBAVFtrkYHwjrBIyr/AHauOLHX5jxi96XeqrWtZUO2SGastRmatgN/d4wQl7DnKy9bKKC93UgVra/HWO+ik8JtG6hKioGoBoCaGnMw7dPpoKS11NS3wg8ktAn4eqpG28rT4+iQ9sbBqhZQCV7Ry1qRvp4QDxmzSi51YPL3MNb6VEM+IxJUDKKV4sw9KwOMiTX2ATrUaHwJisUzgNVEmHDjoKQOTLc9oKSBqaWgxsycwTNpmrQ7wNOyOd78omnSaC2VR+m9fSJ8HOoP7pSeLafHlEyyB42RIYnRlQzMPL7NAy11ai0A7onTBy6UBDczT5RzNOQ3VBvpUnWKWcEg1H0vAOI80dsbL2CKzdmKyEFRpStbjnQ0iHYcwvTZ84DI7EpM3h6VRh4ih4gkRWM7MQoOY8BU/COWw01iqrLmZwaqx7FCDzoYtEXg6qJ4mVbd00YfaBl4eZInV6yUCjcQNAQeG+sLc2cD7V1pQg2zCtuHeDqN0ENqz84lzmYK5BkzQ+pOqk31sy1/lED5YWuR2Kj3CBmUjeNKxoYZoyk9VlYs24Beg4GcVSWZzrMWg6vEizIT7s6htwzaHfQ0rU6bN+HWTiJZZXDFSLlCGRhm4WNO+OuiioUCJiCGAoUKmh5gE0IMXdt4WmFxCy6OAhrKW+VgKqUHuUIBy6WtTfU0HKReVeRzXJF9SSfnX1iOQ1WHf8Y7YWHO/eN3haNYbFBHBKZhWpFbH074sdlDTqPBHHeQ0pAqUmLUMaghvDXWm7jDz0fyPICrLQBtVoACRTW0edYBUa72U78oYj4R6J0ZVjQmqoKkVHaaprpuHfGXIaeAthzQY8yXtgbNGJxJnEUkyWCIvtAhQSvaNyamv2Ic3ki9rc6RvZ+AVEmKtlzFlK2Iv7NBr3x1Lwrn2iAN2UV8zUiCSU6q2SrHEWTuo5ctQKm9IiSdMf2Fygbzb0gimEUX1746ZgOEUyUpMhKoy8M7VrMI/pFPUxbw+CReJ5sSx9YpzZs1jSWLDfop8x8Ik/hzv/eTD/SthEj4LjfM0rudeUZFH/0/K4HzjIIq6dVQxUwZfeO7QawOF2FqJv3nwAjjG9JZQfIGtvNKrXvgDtTpGpqJYNdM9APKF48HO81lrxKO/EQtbZd5BF9oZNc5Qc7eZiim0cMLOVY8Q7n6wpTpxY1YkniSSfWISI0m9lUOJ/ySDu0r2b802risODYr4nXziYUcdnIBrZq38IS84jQmcK+ES7sxvJ3zUt7TcN2/JOyPMrY7+dYjn4dga11O4wurt+cPe9F+kZiNtu2rUG8Df47oV/T5QdSEwe0YzyKI4CWRtFADQtQA/wCWnxBhw/tBxKAyrjNlNRWljSnwMIvRxhNx0jKDrQ1bMTqa8t3lD/0jx2GTFsswqkwKozMLZaVAB3b4vJGRw+A9FWKUE5vE+tJCG0DW5qOBoflHaNMc9mWT4Q6S5aGjLkNRYqFIp4Wjc7a0tDcjPWmUUJG6vLzvAhlHJNF5OgSnJ2ZimIOWh5mlLb723Wjs9HZ4PadFrxqdd+kMrbSDdqXKYkml1oSeJp3RXzYl2oUSWN9QLCnfc2ic1qOIHdD8H0WNzMmVUfpFKjnBJdnSqAoqgbiLV4/dYIfwiaSD1/8AtFu6nzjuXsQAGrsSdTbxIoNTFSHFV7wDmhcrBqGGWgtqVqed621jo42RLcsXFhUgVc0AqTYm1BBSRsaWpqRXjmNRTfUacY87mMrO7VPVln1NDlJNPG8cG1qpDs+ij23jVnzHoKG5A0ANvOwHjA2XSlK0pfkfDSNT5yg0HaKnsstRUDSIxVt2t6cd5h8DThWYXcXFqmPo3iu2SGyEG6r2ag7wdw7of5u3pWFlqgZXcipA90Hj+9zHj8nEPLIaWxXgRurYiCAxSFRWoO+x1798DmzEaI+GEZPEdEy4jCYGYc3bBPBvHfXeYrDZGFWpEyYO/KflAVMSnG45GJJmPXmfCEyJNrKfHct4hSLpJkChE5wRp2R9YJ4LEMvbExyCL13iE/8AEXso8YsytozKWI8AYE6FxRmytOhThL6QZAafGgg7htqB5aMTLzUuDN7I503mPLl2hl1+o+EGMDtDCu6tNkgNYZlq0ttwJQ6HmPKJyOaFR/du23Xo4GalGqp0ymx7jEy4VRoPE3MRyJ+eUjJQUtpanLTlHbDcWJ++AgoohImwaXcuYNBu4aR2oJ1NO6Iu6OpZO+kda6lPkPGMiC8ZHZgupeHT8UDziAzeXmYepGy8NMoMpNqVXMCeFbUrziGb0FVycrMgAF2ow58CY1241p3SD8E5qR+u4+kQzJkPbf2d2/8AIFeaW+MC8V0LxC/3eSaP5Wv/ALqfGJ9oa7S1QwObySqI7zE8YYkwYW0/BzwB70vNUcTcEHziMYPCuaJiGlnhNXTxFo4SAdfz4WpMRJ0r8+NJf6o77RPIwTuQEVnJ0ygn4Q0rgMSpDSzIxAFxlKMbcRY+VYlxvSjESBR8MJZOhoQK7tbGBmX+IB80XuWj3iR5f9VPoPgXTGqHUqyUqp1BYWrwsYm6bYQTNpYgPNSX7FC9aU6pOA74M9ED1a/i5xzvMmdo+0RwpTkbDluhj2tKkznLlEYEe+q10oK1FeEJmenEpkQAgD8/KXmcrZhlsCk/DPQ1pmqK8wRSD0raWLVbYaS67+rIJPkx+EHGwmBJyiQjMf0ywfKBz9FJDt2ZExDxz5fGhrflEGUO3+n3VhEW+7p5/wBhQTelE9aZsLMRBwBO7iR90jZ6aSuzVGF71y67jrEkvoSzWefMIG4MSBw114aCOx0PmIKSsTMUcCMymvG9PGkVqM/hVrePwfZWE6XScurZjyNB6RewfSTDsB20U781vG8L38GxKj/6szvTXxCgRXGzcSCa4GS4/lYD/lEgMOx+iqc/P6H7pn6UbST8HNaU6E5aLlYH2iFO/gSY8rBtVr8OAhg2uOrX83ALKLAhSJjWPECprS0L5NSO8QZjEBz6WNKtzF47lqbgar2hHJPapxH/AFG1mUIPEU+UM6BK7rh6btCK+O+OpTUsdI3OShKjvERTjYCKqVks3Ji/hMHMmexLLdwtEWzMOuYZ9Ifuj2GLXBoN3L9oz55spoC1pwQ8Fk0hOx9nhDSamVjxEOfR3Y6SSSq+0LVJIpc0FdBcxEwzHKwBIg9s5ewM2sJRkyPTEzqZS8y6T4KTOnzio6sq2VqWAcH2mH6WqLjSo4wGw2FaXMKOhUWK1IYUPAix5Q37d2e/4p+qQk1sTly1YZnVxqVOatSLVIFdINbM6MylRlY5mYEE3otf0jlxhjM7Vqlvdtyv5/VQ9FcUUpJZqqwqh+IhieTRrnSPNcb1mGmdWx9g1B5biOWkPGH2kZshJgpm0Pdx++MDjNaOXYiPUObzRZSI5ecBeBoxBpU6bqfMxtpTTBS4EXL70CXEdblWfxq/qEZFP+GfdIyK09X/AG+qpYcziFypkUgUJGgpbsr9Ymk4KdUZ5q5a6BcpPI6nyMU9nbSVJfanWA0BrS1fnuitO26zkdRKdy1LkdnwNe7hB22dgpcK3KYhKA0rzrX0rHM9DW5GU3ty4wp4t9oTs1EdF4Ds1GliTU+Ec4TozPK/mzSialVqx8RWkXy0NSgZrOyZDtaSvaLqN2t4o4zaeFezCXNJNhlDmv2Imw3R+QqgMnWadptT3CLmDwuUZRLVBQkU9CRrW8dmCnRA52w8MxvhCnFh+VQ03ZSPhAXaPRScxKrMbqaj8tphZuHClKk0h6mYpZQUO44VJAv3E1prAfafSPDpmyOrPwXtVoLCugiQ5+w1UER86Cp7E6LCUGLBak1zA1IUaBbCnfesHThkUXqTSlTXfxJhG2l05nNUS1WWP9TeZFB4CFrFbSmTDV3ZjzJMHbg3O1eaQHYwN4WBesLi5EqgLoG/mYBiPE1Ijczbcj/Fl/6h8o8d64xszeNov7GOqH7WTyXsEzb2HFazpYodAQ1RTlAfa+3UdQkiZVmIDEBqKlb1rTWgFucebCZeC+yQSQN5MClgaxl2jYeZ0kgbS9ewLKqCl7amIHnIXp5H7vArHYWYuHqpIIF6b7QoyNssrVvTiYyuMjQbLSbC02bTlt/opLxJBZ5gYCxBzL5GFDanQafL7UsrNANbdlvI6+Bhs2R0iVgBWvrBpMYraUhmPEkaA+RScuG11HmvLZPRHEuEYIFVmy5nYChr7w9oacOEWJHR3qp9JpRllTBmW5DrmoeHCG7pLtEYdAxNnahUak0qGHMUH3SFDau1S01pg0cknx7Q8tI0YHmVtpKVgjNJ5Xovg5s4FpQDKKhVqqOp0zAb1IOlOdYtY3oZgmH9wi81zL55SIHdGNsLiQlCFnSxQr+peXp6w0Y3EiXlLDssaHgK8Yo6waUtpKGN/s6kteW8yX3HOvke16xZ2dsedhlowzge8pJtzBv6Q3IlKFdIlheSIPCYZMWpd2ZJBcvTv4QVD8okmYVTcWPEb+8b4q4gupHZJoa2uCOUCjhczh9VaSUO4l2zqUajA3HnvjlDQbu4axwWQkZMpr7QG5qR31Yiz91zdtUnf2gsv5du12r76Wt5xf6Ny6YNa+8e61YXunmIzYlVrYIPUmGfCimHkooPsAnjcfuYXfpqnL4AETlyggsbc40+OA58ooop95q8hc0i5KwqkaX53MWBcdtEItaPe1UH8VPAecbjvqh+lfL9oyOt/VT+30UezcDKWUuVFqyLmtW2Ua13fWLMyaqXNPAX5fOBmypamWlST2RXvIHDxi/lQCy5q62qK7q79aQXMSVUtpYJoarXFKX+90TIt6XrrEThwCQABvLW5+USGaSDe/IfU31jqVN1V2njpUhC7tQbt5Y8AN8IG0+mE+ZUJ+UvI1anfu8KRL0/6zrhnrlA7FbAg3NPhCo0PQxtAtJTSEmlLNxJJqbk6k3JPeYimOTwjJMt3NERnPBQT8ItT+j+KVDMeS6oNdKjvFa+kOZ27JTId0OMwbzGuuG4ecdJJ8YxhFwCqkhRsx7o4jsiNRUtUgqSVwhz6F7PzzK7l9TCngZNTXh8Y9H6DAL3xmY2XXItfAwlrDL8k2YmR2cvKPFcXNy5qXo7VrvGY+W6PXekm11kSWmEitKKOLHQR4rNfNWp1174nCxh2Y8kGeVzMtHVXsPiTqjHu0Ihh2Zti1CaHfUwjqxU1Bi7KxeYXs26kBmw1pyDGA7/AGRTpHtIz5mvZWy/M+PyEQsw6uh1oKd4IFvWOcHg2c0/7hx2F0ZFiy/WLtxDYW5W6oT8K6U53mggOycHiXmpMw6lcoABNATYV8+Eep7B2mJ6FJgAmpaYp+PcY3s/BogAsLQC6UucPMlYuXajZJn8yHj5fDhENlc88SE6NjdGJswkrJVPd93kOHh8KRPHCTQyhhcEVB5GOjqIIhLF38fv6QvdJMVnIlZigU1ahoWtpyHarB2VbOx0r6AU+sec7Z2Pipk55jCzsSKMOyPdG7QUFeUVIJGjqRGEA6ttNez8gUdWAFAoPrFoODrakeZzzPkPkzurNoA+vOzWGsX5QxgAIm1rxJPj2h8IE5gbu4I4cXHRpQ/pOc2OYDiqjyH1h6lS2eYaeyoC8uyKfGEzB7HnHEqzgMS2YkaV1+MeiyBkFOHhfjADlcRWwRnWweKyXhQB+Zc7+ETlwBYgDmPhFKZiuBBPw+W+Okw5a7VHPj3RId0Qi0nVxVf8cn6z5RkQfgF/m841E05X/bRHZUkCRLIAqUWtf6RFzS1oobIH5Eq2stL3qRkGviYtK45V3wbZCOqwryJ741kTeP28I1ONfeI7jFeXOLMboVH3f1ippTRU82WhWjBSODAEGvfA2ZsWQa/+3k03/lrF9pY30J3XBJPyjkkkUpfla0SHEKMoVfD4dUHYUKOAAA8hFktcAgX3k68tb6Rw7KLM2Wlzy5k7vGFPbfTmUlVkr1jDRjZAfi3oOcS1rnHRQ5zWjVFcZ0fw7N/48vvAI53ysIU+k+zMBKDhHZZoBygNnGbcpG4Xpyp5gNodI502ueYSDqBRVpwoN3fAhpoh5jHt3cknyMcNGrsxoRpK+EXdl4XO44C5J0gskga0uKFFGXvDRzRrZOz6gC/Pv+zDzg5KSULE0CipO6w84X5GKSXcDNTwH7wD6T7deYol1otakCw5Dz+EYbLmfrzXoZ6ij02CqdJttviZpJNEFkXcBx7zAgCNV4wU2PstphDEdgG/ONkvZDH4BYTWPnk03KudH+jLYgFi2VRoLZj9BBrB4VJQZClDpWle+u+COzUNQEEXTs6rVNhGFPinyFbkOHZDp6oPsDCUmFmFjuhx/FqBQW79YDOiqbMByrFDEYoD3q93r4wEPcTaI5gcmNtpAQvdLseXkEH2SR43ED521VDe0K8NT5C8UsdiJk4hRKmZQ2uU/CDRNkc4Xshv7uNpPNPnQLHtMwyo2qDLXiAafCkMeKxKoKk33DeYVNl4wypSS5EsigAqwuTqSR311ME8Fh3uzmrtqd/dyA4Q66YXTUg2E5cztPBXhimcaZV9TGnmKu6B83FOWyItCNSTu5R1MdVILtXlr8IF3lq/dpU6cYQzWWYstuxv4im/xgJgsbOTLLXKAdZjLU01oOXDvh+nYotUAUgcdmS3YMVuN1bHw0gbjem6bjIa2iKWbG2gJhdsuUA0TiVAufEwSRWfj+3OJMDswblCjfzi+ECC5t6mJEdBBfIL0VLD4GrVNCBoB84LIsVlmA+zEjVpBGNDUF7i46odnjIGdYOPrGR1qcqt7IX8iTc2RKD/ACCJJGLZq1pY8IyMirt0w0AgqHEpqbmnM/WOlQFaUtUV598ZGRA3XO2XaPlNBFmRNLKxNqFhblpGRkFVCNLSh0/nsMKgDGjt2udAaV8QD4R5s8bjIfw3+MLMxX+UqEC8dkRkZB2oBWVhi2ZKAURkZCWNJyhafZYHeEqziDRYWpxqxJ4keUajIHgtymO1Do0IjsTBq5qwrTdu1h1wUsAgUsD8qxuMhHFuJkopnCtDYAQE04KWMulO6AHSzGvKlkoafY+sZGQOrc0FCB1d5pT2CWxL0mTHAqPZIGp7oOzdgSg9DnYCvtMTpaMjIbxADDTdEDCuLxbtfirWEwCAAqoQ69kADXuhhw0sMtTrfhGRkLxanVHn0GijxM85SLDu11gXJmMXyZ2y14mMjIh3vBWjADCmXDSABbhc7z3xTnzMhcACnMco3GQd+jdEpFq42qupFTBLZ2HUCtLxkZERjVXmJyq4j1iljXNabqxkZBSgN3KlAy0pEWLxBoYyMijjQRIxZFpK/ENGRkZA05Q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t3.gstatic.com/images?q=tbn:ANd9GcQ6jN18hd313J0iQ_UY9CN4Sj5a0i1edj-ZQEpVeciK7I_bq2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564904"/>
            <a:ext cx="3059832" cy="331236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sefeliz.site88.net/dios/objetos/amardio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564905"/>
            <a:ext cx="2911000"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95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wheel(1)">
                                      <p:cBhvr>
                                        <p:cTn id="7" dur="2000"/>
                                        <p:tgtEl>
                                          <p:spTgt spid="205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wheel(1)">
                                      <p:cBhvr>
                                        <p:cTn id="12"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4696"/>
          </a:xfrm>
        </p:spPr>
        <p:txBody>
          <a:bodyPr>
            <a:normAutofit fontScale="92500" lnSpcReduction="20000"/>
          </a:bodyPr>
          <a:lstStyle/>
          <a:p>
            <a:pPr marL="0" indent="0" fontAlgn="base">
              <a:buNone/>
            </a:pPr>
            <a:r>
              <a:rPr lang="es-CO" dirty="0" smtClean="0"/>
              <a:t>Esta </a:t>
            </a:r>
            <a:r>
              <a:rPr lang="es-CO" dirty="0"/>
              <a:t>división en dos aspectos se deriva de los dos grandes principios fundamentales del amor, sobre los cuales se funda la operación del reino de Dios</a:t>
            </a:r>
            <a:r>
              <a:rPr lang="es-CO" dirty="0" smtClean="0"/>
              <a:t>:</a:t>
            </a:r>
          </a:p>
          <a:p>
            <a:pPr marL="0" indent="0" algn="ctr" fontAlgn="base">
              <a:buNone/>
            </a:pPr>
            <a:r>
              <a:rPr lang="es-CO" dirty="0" smtClean="0"/>
              <a:t> </a:t>
            </a:r>
            <a:r>
              <a:rPr lang="es-CO" dirty="0"/>
              <a:t>“</a:t>
            </a:r>
            <a:r>
              <a:rPr lang="es-CO" b="1" dirty="0">
                <a:latin typeface="Agency FB" pitchFamily="34" charset="0"/>
              </a:rPr>
              <a:t>Amarás al Señor tu Dios con todo tu corazón, y con toda tu alma, y con todas tus fuerzas, y con toda tu mente; y a tu prójimo como a ti mismo</a:t>
            </a:r>
            <a:r>
              <a:rPr lang="es-CO" dirty="0" smtClean="0"/>
              <a:t>”</a:t>
            </a:r>
          </a:p>
          <a:p>
            <a:pPr marL="0" indent="0" algn="ctr" fontAlgn="base">
              <a:buNone/>
            </a:pPr>
            <a:endParaRPr lang="es-CO" dirty="0" smtClean="0"/>
          </a:p>
          <a:p>
            <a:pPr marL="0" indent="0" algn="ctr" fontAlgn="base">
              <a:buNone/>
            </a:pPr>
            <a:r>
              <a:rPr lang="es-CO" dirty="0" smtClean="0"/>
              <a:t>Dios lo estableció en el A.T. </a:t>
            </a:r>
            <a:r>
              <a:rPr lang="es-CO" dirty="0" smtClean="0">
                <a:solidFill>
                  <a:srgbClr val="FF0000"/>
                </a:solidFill>
              </a:rPr>
              <a:t>(Deut.6:5; </a:t>
            </a:r>
            <a:r>
              <a:rPr lang="es-CO" dirty="0">
                <a:solidFill>
                  <a:srgbClr val="FF0000"/>
                </a:solidFill>
              </a:rPr>
              <a:t>Lev.19:18)</a:t>
            </a:r>
            <a:r>
              <a:rPr lang="es-CO" dirty="0"/>
              <a:t>. </a:t>
            </a:r>
            <a:r>
              <a:rPr lang="es-CO" dirty="0" smtClean="0"/>
              <a:t>Y lo ratificó en el N.T. </a:t>
            </a:r>
            <a:r>
              <a:rPr lang="es-CO" dirty="0" smtClean="0">
                <a:solidFill>
                  <a:srgbClr val="FF0000"/>
                </a:solidFill>
              </a:rPr>
              <a:t>(Luc.10:27)</a:t>
            </a:r>
            <a:r>
              <a:rPr lang="es-CO" dirty="0"/>
              <a:t>.</a:t>
            </a:r>
            <a:r>
              <a:rPr lang="es-CO" dirty="0" smtClean="0"/>
              <a:t> </a:t>
            </a:r>
          </a:p>
          <a:p>
            <a:pPr marL="0" indent="0" algn="ctr" fontAlgn="base">
              <a:buNone/>
            </a:pPr>
            <a:endParaRPr lang="es-CO" dirty="0" smtClean="0"/>
          </a:p>
          <a:p>
            <a:pPr marL="0" indent="0" algn="ctr" fontAlgn="base">
              <a:buNone/>
            </a:pPr>
            <a:r>
              <a:rPr lang="es-CO" dirty="0" smtClean="0"/>
              <a:t>Los </a:t>
            </a:r>
            <a:r>
              <a:rPr lang="es-CO" dirty="0"/>
              <a:t>que viven de acuerdo con estos principios se hallarán en completa armonía con los Diez Mandamientos, por cuanto éstos expresan dichos principios en mayor detalle</a:t>
            </a:r>
            <a:r>
              <a:rPr lang="es-CO" dirty="0" smtClean="0"/>
              <a:t>.</a:t>
            </a:r>
            <a:endParaRPr lang="es-CO" dirty="0"/>
          </a:p>
        </p:txBody>
      </p:sp>
    </p:spTree>
    <p:extLst>
      <p:ext uri="{BB962C8B-B14F-4D97-AF65-F5344CB8AC3E}">
        <p14:creationId xmlns:p14="http://schemas.microsoft.com/office/powerpoint/2010/main" val="107707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barn(inVertical)">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597352"/>
          </a:xfrm>
          <a:solidFill>
            <a:schemeClr val="accent5">
              <a:lumMod val="20000"/>
              <a:lumOff val="80000"/>
            </a:schemeClr>
          </a:solidFill>
        </p:spPr>
        <p:txBody>
          <a:bodyPr>
            <a:normAutofit fontScale="70000" lnSpcReduction="20000"/>
          </a:bodyPr>
          <a:lstStyle/>
          <a:p>
            <a:pPr fontAlgn="base"/>
            <a:r>
              <a:rPr lang="es-CO" dirty="0"/>
              <a:t>El primer mandamiento prescribe la adoración exclusiva del único Dios verdadero</a:t>
            </a:r>
            <a:r>
              <a:rPr lang="es-CO" dirty="0" smtClean="0"/>
              <a:t>.</a:t>
            </a:r>
          </a:p>
          <a:p>
            <a:pPr fontAlgn="base"/>
            <a:r>
              <a:rPr lang="es-CO" dirty="0" smtClean="0"/>
              <a:t> </a:t>
            </a:r>
            <a:r>
              <a:rPr lang="es-CO" dirty="0"/>
              <a:t>El segundo prohíbe la idolatría. </a:t>
            </a:r>
            <a:endParaRPr lang="es-CO" dirty="0" smtClean="0"/>
          </a:p>
          <a:p>
            <a:pPr fontAlgn="base"/>
            <a:r>
              <a:rPr lang="es-CO" dirty="0" smtClean="0"/>
              <a:t>El </a:t>
            </a:r>
            <a:r>
              <a:rPr lang="es-CO" dirty="0"/>
              <a:t>tercero prohíbe la irreverencia y el perjurio que envuelve la invocación del nombre divino. </a:t>
            </a:r>
            <a:endParaRPr lang="es-CO" dirty="0" smtClean="0"/>
          </a:p>
          <a:p>
            <a:pPr fontAlgn="base"/>
            <a:r>
              <a:rPr lang="es-CO" dirty="0" smtClean="0"/>
              <a:t>El </a:t>
            </a:r>
            <a:r>
              <a:rPr lang="es-CO" dirty="0"/>
              <a:t>cuarto llama a observar el Sábado e identifica al Dios verdadero como el Creador de los cielos y la tierra. </a:t>
            </a:r>
            <a:endParaRPr lang="es-CO" dirty="0" smtClean="0"/>
          </a:p>
          <a:p>
            <a:pPr fontAlgn="base"/>
            <a:r>
              <a:rPr lang="es-CO" dirty="0" smtClean="0"/>
              <a:t>El </a:t>
            </a:r>
            <a:r>
              <a:rPr lang="es-CO" dirty="0"/>
              <a:t>quinto mandamiento requiere que los hijos se sometan a sus padres como los agentes asignados por Dios para la transmisión de su voluntad revelada a las generaciones futuras </a:t>
            </a:r>
            <a:r>
              <a:rPr lang="es-CO" dirty="0">
                <a:solidFill>
                  <a:srgbClr val="FF0000"/>
                </a:solidFill>
              </a:rPr>
              <a:t>(Deut.4:6-9; 6:17)</a:t>
            </a:r>
            <a:r>
              <a:rPr lang="es-CO" dirty="0"/>
              <a:t>. </a:t>
            </a:r>
            <a:endParaRPr lang="es-CO" dirty="0" smtClean="0"/>
          </a:p>
          <a:p>
            <a:pPr fontAlgn="base"/>
            <a:r>
              <a:rPr lang="es-CO" dirty="0" smtClean="0"/>
              <a:t>El </a:t>
            </a:r>
            <a:r>
              <a:rPr lang="es-CO" dirty="0"/>
              <a:t>sexto protege la vida, enseñándonos a considerarla sagrada. </a:t>
            </a:r>
            <a:endParaRPr lang="es-CO" dirty="0" smtClean="0"/>
          </a:p>
          <a:p>
            <a:pPr fontAlgn="base"/>
            <a:r>
              <a:rPr lang="es-CO" dirty="0" smtClean="0"/>
              <a:t>El </a:t>
            </a:r>
            <a:r>
              <a:rPr lang="es-CO" dirty="0"/>
              <a:t>séptimo prescribe la pureza y salvaguarda la relación marital</a:t>
            </a:r>
            <a:r>
              <a:rPr lang="es-CO" dirty="0" smtClean="0"/>
              <a:t>.</a:t>
            </a:r>
          </a:p>
          <a:p>
            <a:pPr fontAlgn="base"/>
            <a:r>
              <a:rPr lang="es-CO" dirty="0" smtClean="0"/>
              <a:t> </a:t>
            </a:r>
            <a:r>
              <a:rPr lang="es-CO" dirty="0"/>
              <a:t>El octavo protege la propiedad. </a:t>
            </a:r>
            <a:endParaRPr lang="es-CO" dirty="0" smtClean="0"/>
          </a:p>
          <a:p>
            <a:pPr fontAlgn="base"/>
            <a:r>
              <a:rPr lang="es-CO" dirty="0" smtClean="0"/>
              <a:t>El </a:t>
            </a:r>
            <a:r>
              <a:rPr lang="es-CO" dirty="0"/>
              <a:t>noveno resguarda la verdad y prohíbe el perjurio</a:t>
            </a:r>
            <a:r>
              <a:rPr lang="es-CO" dirty="0" smtClean="0"/>
              <a:t>.</a:t>
            </a:r>
          </a:p>
          <a:p>
            <a:pPr fontAlgn="base"/>
            <a:r>
              <a:rPr lang="es-CO" dirty="0" smtClean="0"/>
              <a:t> </a:t>
            </a:r>
            <a:r>
              <a:rPr lang="es-CO" dirty="0"/>
              <a:t>Y el décimo alcanza a la raíz de todas las relaciones humanas al prohibir que se codicie lo que pertenece al prójimo</a:t>
            </a:r>
            <a:r>
              <a:rPr lang="es-CO" dirty="0" smtClean="0"/>
              <a:t>.</a:t>
            </a:r>
          </a:p>
          <a:p>
            <a:pPr fontAlgn="base"/>
            <a:endParaRPr lang="es-CO" dirty="0" smtClean="0"/>
          </a:p>
          <a:p>
            <a:pPr marL="0" indent="0" algn="ctr" fontAlgn="base">
              <a:buNone/>
            </a:pPr>
            <a:r>
              <a:rPr lang="es-CO" sz="3400" b="1" dirty="0" smtClean="0">
                <a:solidFill>
                  <a:srgbClr val="FF0000"/>
                </a:solidFill>
              </a:rPr>
              <a:t>Nota: debido a la importancia que tiene este tema, lo invito para que lea los siguientes temas hasta su conclusión. Que Dios lo bendiga.</a:t>
            </a:r>
            <a:endParaRPr lang="es-CO" sz="3400" b="1" dirty="0">
              <a:solidFill>
                <a:srgbClr val="FF0000"/>
              </a:solidFill>
            </a:endParaRPr>
          </a:p>
          <a:p>
            <a:endParaRPr lang="es-CO" dirty="0"/>
          </a:p>
          <a:p>
            <a:endParaRPr lang="es-CO" dirty="0"/>
          </a:p>
        </p:txBody>
      </p:sp>
    </p:spTree>
    <p:extLst>
      <p:ext uri="{BB962C8B-B14F-4D97-AF65-F5344CB8AC3E}">
        <p14:creationId xmlns:p14="http://schemas.microsoft.com/office/powerpoint/2010/main" val="4042108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 calcmode="lin" valueType="num">
                                      <p:cBhvr>
                                        <p:cTn id="7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 calcmode="lin" valueType="num">
                                      <p:cBhvr>
                                        <p:cTn id="7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3">
                                            <p:txEl>
                                              <p:pRg st="9" end="9"/>
                                            </p:txEl>
                                          </p:spTgt>
                                        </p:tgtEl>
                                        <p:attrNameLst>
                                          <p:attrName>style.visibility</p:attrName>
                                        </p:attrNameLst>
                                      </p:cBhvr>
                                      <p:to>
                                        <p:strVal val="visible"/>
                                      </p:to>
                                    </p:set>
                                    <p:anim calcmode="lin" valueType="num">
                                      <p:cBhvr>
                                        <p:cTn id="8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90" dur="1000"/>
                                        <p:tgtEl>
                                          <p:spTgt spid="3">
                                            <p:txEl>
                                              <p:pRg st="9" end="9"/>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3">
                                            <p:txEl>
                                              <p:pRg st="11" end="11"/>
                                            </p:txEl>
                                          </p:spTgt>
                                        </p:tgtEl>
                                        <p:attrNameLst>
                                          <p:attrName>style.visibility</p:attrName>
                                        </p:attrNameLst>
                                      </p:cBhvr>
                                      <p:to>
                                        <p:strVal val="visible"/>
                                      </p:to>
                                    </p:set>
                                    <p:anim calcmode="lin" valueType="num">
                                      <p:cBhvr>
                                        <p:cTn id="95"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96"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97"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98"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2601</TotalTime>
  <Words>1758</Words>
  <Application>Microsoft Office PowerPoint</Application>
  <PresentationFormat>Presentación en pantalla (4:3)</PresentationFormat>
  <Paragraphs>115</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Presentación de PowerPoint</vt:lpstr>
      <vt:lpstr>Presentación de PowerPoint</vt:lpstr>
      <vt:lpstr>Cual era el ambiente que reinaba entre los más de 3’000.000 de personas cuando Dios manifestó su Ley.</vt:lpstr>
      <vt:lpstr>Presentación de PowerPoint</vt:lpstr>
      <vt:lpstr>Presentación de PowerPoint</vt:lpstr>
      <vt:lpstr>Presentación de PowerPoint</vt:lpstr>
      <vt:lpstr>Presentación de PowerPoint</vt:lpstr>
      <vt:lpstr>Presentación de PowerPoint</vt:lpstr>
      <vt:lpstr>Presentación de PowerPoint</vt:lpstr>
      <vt:lpstr>La Naturaleza de la Ley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DIEZ MANDAMIENTOS</dc:title>
  <dc:creator>FAMILIA FIERRO CH</dc:creator>
  <cp:lastModifiedBy>FAMILIA FIERRO CH</cp:lastModifiedBy>
  <cp:revision>370</cp:revision>
  <cp:lastPrinted>2013-05-31T23:54:49Z</cp:lastPrinted>
  <dcterms:created xsi:type="dcterms:W3CDTF">2012-10-27T02:30:14Z</dcterms:created>
  <dcterms:modified xsi:type="dcterms:W3CDTF">2013-06-04T13:32:32Z</dcterms:modified>
</cp:coreProperties>
</file>